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82" r:id="rId14"/>
    <p:sldId id="270" r:id="rId15"/>
    <p:sldId id="283" r:id="rId16"/>
    <p:sldId id="266" r:id="rId17"/>
    <p:sldId id="285" r:id="rId18"/>
    <p:sldId id="277" r:id="rId19"/>
    <p:sldId id="280" r:id="rId20"/>
    <p:sldId id="279" r:id="rId21"/>
    <p:sldId id="271" r:id="rId22"/>
    <p:sldId id="272" r:id="rId23"/>
    <p:sldId id="273" r:id="rId24"/>
    <p:sldId id="286" r:id="rId25"/>
    <p:sldId id="288" r:id="rId26"/>
    <p:sldId id="284" r:id="rId27"/>
    <p:sldId id="287" r:id="rId28"/>
    <p:sldId id="281" r:id="rId29"/>
    <p:sldId id="289" r:id="rId30"/>
    <p:sldId id="290" r:id="rId31"/>
    <p:sldId id="291" r:id="rId32"/>
    <p:sldId id="292" r:id="rId33"/>
    <p:sldId id="293" r:id="rId34"/>
    <p:sldId id="295" r:id="rId35"/>
    <p:sldId id="300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96" r:id="rId46"/>
    <p:sldId id="297" r:id="rId47"/>
    <p:sldId id="298" r:id="rId48"/>
    <p:sldId id="299" r:id="rId49"/>
    <p:sldId id="294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C5ECF9"/>
    <a:srgbClr val="DFF5FC"/>
    <a:srgbClr val="8FD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4" autoAdjust="0"/>
    <p:restoredTop sz="83229" autoAdjust="0"/>
  </p:normalViewPr>
  <p:slideViewPr>
    <p:cSldViewPr snapToGrid="0">
      <p:cViewPr varScale="1">
        <p:scale>
          <a:sx n="71" d="100"/>
          <a:sy n="71" d="100"/>
        </p:scale>
        <p:origin x="90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043F8-83B1-4068-AECB-1B2363E005A8}" type="datetimeFigureOut">
              <a:rPr lang="th-TH" smtClean="0"/>
              <a:t>18/10/62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B04F3-0C22-4039-AF23-38B0726927D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169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67879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42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93609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43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495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44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2769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32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91034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35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10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36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9035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9404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38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0379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39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5497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40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2781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7B04F3-0C22-4039-AF23-38B0726927D5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981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955BF-3337-47F7-9185-F874AFDE60BF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697B-58DC-4D26-BBC0-57472C943639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88A83-1A18-4281-818D-5AA6185B4BE5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291A2-AE8E-46ED-96AE-A2F3C6CEF8D1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294EB-6A49-409B-8852-F4FB19F8DA30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DD8FB-68F1-4CFC-8F33-56DF699F7E95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A118D-6D7A-4BBF-BEA7-9A7B3EA93B01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BB0C-F374-4463-9166-99790F4F91C7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DCEEE-DC7D-450C-BBD1-0F2D86F33310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64E68-E121-41EE-B427-1D1D32135131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E2BFA-6D21-43A9-9546-BAC89F2DEAE8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188A2-A2D1-49A3-9095-D634F7FE3544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66D1E-2041-45CC-8E7A-70B24A28B1E2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4F815-C532-4937-8E87-313A39EF7281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8565-EC59-4BB6-B536-6FC25EFBEEA5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BCBBA-F62F-439A-B1A3-1A14ACC4A572}" type="datetime1">
              <a:rPr lang="en-US" smtClean="0"/>
              <a:t>10/18/2019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B4B34-DF27-4F11-975C-A2CB78B1DFB8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45.pn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5.jpg"/><Relationship Id="rId5" Type="http://schemas.openxmlformats.org/officeDocument/2006/relationships/image" Target="../media/image1.png"/><Relationship Id="rId10" Type="http://schemas.openxmlformats.org/officeDocument/2006/relationships/image" Target="../media/image41.jpg"/><Relationship Id="rId4" Type="http://schemas.microsoft.com/office/2007/relationships/hdphoto" Target="../media/hdphoto1.wdp"/><Relationship Id="rId9" Type="http://schemas.openxmlformats.org/officeDocument/2006/relationships/image" Target="../media/image40.jpg"/><Relationship Id="rId1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41.jpg"/><Relationship Id="rId5" Type="http://schemas.openxmlformats.org/officeDocument/2006/relationships/image" Target="../media/image1.png"/><Relationship Id="rId10" Type="http://schemas.openxmlformats.org/officeDocument/2006/relationships/image" Target="../media/image40.jpg"/><Relationship Id="rId4" Type="http://schemas.microsoft.com/office/2007/relationships/hdphoto" Target="../media/hdphoto1.wdp"/><Relationship Id="rId9" Type="http://schemas.openxmlformats.org/officeDocument/2006/relationships/image" Target="../media/image6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41.jpg"/><Relationship Id="rId4" Type="http://schemas.microsoft.com/office/2007/relationships/hdphoto" Target="../media/hdphoto1.wdp"/><Relationship Id="rId9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1353302-0B6B-4B2B-8DA4-4AD277985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546" y="2496493"/>
            <a:ext cx="10068434" cy="1570384"/>
          </a:xfrm>
        </p:spPr>
        <p:txBody>
          <a:bodyPr/>
          <a:lstStyle/>
          <a:p>
            <a:pPr algn="ctr"/>
            <a:r>
              <a:rPr lang="th-TH" sz="9600" b="1" dirty="0">
                <a:solidFill>
                  <a:schemeClr val="accent2">
                    <a:lumMod val="75000"/>
                  </a:schemeClr>
                </a:solidFill>
              </a:rPr>
              <a:t>นำเสนอผลการฝึกงาน</a:t>
            </a:r>
          </a:p>
        </p:txBody>
      </p:sp>
      <p:pic>
        <p:nvPicPr>
          <p:cNvPr id="4" name="รูปภาพ 1">
            <a:extLst>
              <a:ext uri="{FF2B5EF4-FFF2-40B4-BE49-F238E27FC236}">
                <a16:creationId xmlns:a16="http://schemas.microsoft.com/office/drawing/2014/main" id="{1DB6D157-991B-4085-953F-BEEE46FC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916" y="738992"/>
            <a:ext cx="3198664" cy="1383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CF65D9FE-9DFC-496A-BF93-F8A8DA36AF53}"/>
              </a:ext>
            </a:extLst>
          </p:cNvPr>
          <p:cNvSpPr/>
          <p:nvPr/>
        </p:nvSpPr>
        <p:spPr>
          <a:xfrm rot="525309">
            <a:off x="-299941" y="6571979"/>
            <a:ext cx="7492801" cy="1718441"/>
          </a:xfrm>
          <a:prstGeom prst="rect">
            <a:avLst/>
          </a:prstGeom>
          <a:solidFill>
            <a:srgbClr val="C5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DF035124-DE0D-4C0D-A171-748F75968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645" y="4445782"/>
            <a:ext cx="969803" cy="1338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5AC3C2C4-0702-4CCD-9240-B48B3C53F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50" y="4441358"/>
            <a:ext cx="1136299" cy="1514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6120A3C4-B987-43D5-82EE-211FBDBB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31" y="4445782"/>
            <a:ext cx="581570" cy="775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E8ADBFA-4439-4811-A1D8-EFB83F5E0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60" y="4445782"/>
            <a:ext cx="1404731" cy="1053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รูปภาพ 18">
            <a:extLst>
              <a:ext uri="{FF2B5EF4-FFF2-40B4-BE49-F238E27FC236}">
                <a16:creationId xmlns:a16="http://schemas.microsoft.com/office/drawing/2014/main" id="{CE04758D-3DDB-4E08-83E0-6E204E3A64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3908" y="4441358"/>
            <a:ext cx="1522431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9709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7C21717C-2600-4C66-8454-50F86862C71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7FAE2E1-7CA8-4C72-A532-B5ECC32C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27" y="649854"/>
            <a:ext cx="7200000" cy="4050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10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3321535" y="4811503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3.1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หน้าดีไซด์ ตัวรถ เมื่อกดปุ่ม </a:t>
            </a:r>
            <a:r>
              <a:rPr lang="en-US" dirty="0">
                <a:cs typeface="+mj-cs"/>
              </a:rPr>
              <a:t>Detail</a:t>
            </a:r>
            <a:endParaRPr lang="th-TH" sz="2400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01AFA6D8-F105-4E90-836D-404054E1A930}"/>
              </a:ext>
            </a:extLst>
          </p:cNvPr>
          <p:cNvSpPr/>
          <p:nvPr/>
        </p:nvSpPr>
        <p:spPr>
          <a:xfrm rot="9208540">
            <a:off x="8378251" y="455455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DADB29A2-E869-4ED5-834C-78490A0490A5}"/>
              </a:ext>
            </a:extLst>
          </p:cNvPr>
          <p:cNvSpPr/>
          <p:nvPr/>
        </p:nvSpPr>
        <p:spPr>
          <a:xfrm rot="13597748">
            <a:off x="946034" y="4443298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คำบรรยายภาพ: สี่เหลี่ยมมุมมน 10">
            <a:extLst>
              <a:ext uri="{FF2B5EF4-FFF2-40B4-BE49-F238E27FC236}">
                <a16:creationId xmlns:a16="http://schemas.microsoft.com/office/drawing/2014/main" id="{CB3C888A-B70B-41FC-B067-1567021BE011}"/>
              </a:ext>
            </a:extLst>
          </p:cNvPr>
          <p:cNvSpPr/>
          <p:nvPr/>
        </p:nvSpPr>
        <p:spPr>
          <a:xfrm flipH="1">
            <a:off x="222479" y="3801718"/>
            <a:ext cx="893696" cy="1027256"/>
          </a:xfrm>
          <a:prstGeom prst="wedgeRound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cs typeface="+mj-cs"/>
              </a:rPr>
              <a:t>ย้อน</a:t>
            </a:r>
          </a:p>
          <a:p>
            <a:pPr algn="ctr"/>
            <a:r>
              <a:rPr lang="th-TH" sz="2800" b="1" dirty="0">
                <a:cs typeface="+mj-cs"/>
              </a:rPr>
              <a:t>กลับ</a:t>
            </a:r>
          </a:p>
        </p:txBody>
      </p:sp>
      <p:sp>
        <p:nvSpPr>
          <p:cNvPr id="13" name="คำบรรยายภาพ: สี่เหลี่ยมมุมมน 12">
            <a:extLst>
              <a:ext uri="{FF2B5EF4-FFF2-40B4-BE49-F238E27FC236}">
                <a16:creationId xmlns:a16="http://schemas.microsoft.com/office/drawing/2014/main" id="{25979954-5375-4B42-BC19-D6B1621A1A32}"/>
              </a:ext>
            </a:extLst>
          </p:cNvPr>
          <p:cNvSpPr/>
          <p:nvPr/>
        </p:nvSpPr>
        <p:spPr>
          <a:xfrm>
            <a:off x="8865284" y="4015079"/>
            <a:ext cx="800005" cy="1027256"/>
          </a:xfrm>
          <a:prstGeom prst="wedgeRound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/>
              <a:t>ถัด</a:t>
            </a:r>
          </a:p>
          <a:p>
            <a:pPr algn="ctr"/>
            <a:r>
              <a:rPr lang="th-TH" sz="2800" b="1" dirty="0"/>
              <a:t>ไป</a:t>
            </a:r>
          </a:p>
        </p:txBody>
      </p:sp>
    </p:spTree>
    <p:extLst>
      <p:ext uri="{BB962C8B-B14F-4D97-AF65-F5344CB8AC3E}">
        <p14:creationId xmlns:p14="http://schemas.microsoft.com/office/powerpoint/2010/main" val="224543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8EB037-D415-4E31-9586-5F6849CDA85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9989121A-6345-4519-AB21-87CA38D19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830" y="812833"/>
            <a:ext cx="7200000" cy="4050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11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1924390" y="5221265"/>
            <a:ext cx="656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4 หน้า </a:t>
            </a:r>
            <a:r>
              <a:rPr lang="en-US" dirty="0">
                <a:cs typeface="+mj-cs"/>
              </a:rPr>
              <a:t>Register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เป็นหน้าที่เอาไว้ให้ลูกค้า หรือ </a:t>
            </a:r>
            <a:r>
              <a:rPr lang="en-US" dirty="0">
                <a:cs typeface="+mj-cs"/>
              </a:rPr>
              <a:t>User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สมัครเป็นสมาชิก</a:t>
            </a:r>
            <a:endParaRPr lang="th-TH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180CD15C-BC69-4417-B8FC-C6B37BF78CEA}"/>
              </a:ext>
            </a:extLst>
          </p:cNvPr>
          <p:cNvSpPr/>
          <p:nvPr/>
        </p:nvSpPr>
        <p:spPr>
          <a:xfrm rot="9208540">
            <a:off x="8099506" y="96280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9B5027F0-6DCE-4DDD-A700-8EDC9E8DAA6F}"/>
              </a:ext>
            </a:extLst>
          </p:cNvPr>
          <p:cNvSpPr/>
          <p:nvPr/>
        </p:nvSpPr>
        <p:spPr>
          <a:xfrm rot="3520034">
            <a:off x="5504158" y="3909075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คำบรรยายภาพ: สี่เหลี่ยมมุมมน 2">
            <a:extLst>
              <a:ext uri="{FF2B5EF4-FFF2-40B4-BE49-F238E27FC236}">
                <a16:creationId xmlns:a16="http://schemas.microsoft.com/office/drawing/2014/main" id="{5EFA1E97-BE24-44DC-A234-C0A211F9071A}"/>
              </a:ext>
            </a:extLst>
          </p:cNvPr>
          <p:cNvSpPr/>
          <p:nvPr/>
        </p:nvSpPr>
        <p:spPr>
          <a:xfrm>
            <a:off x="5948855" y="2998933"/>
            <a:ext cx="1091812" cy="931949"/>
          </a:xfrm>
          <a:prstGeom prst="wedgeRound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cs typeface="+mj-cs"/>
              </a:rPr>
              <a:t>กดสมัคร</a:t>
            </a:r>
          </a:p>
        </p:txBody>
      </p:sp>
    </p:spTree>
    <p:extLst>
      <p:ext uri="{BB962C8B-B14F-4D97-AF65-F5344CB8AC3E}">
        <p14:creationId xmlns:p14="http://schemas.microsoft.com/office/powerpoint/2010/main" val="186323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BD5571D-B788-4C92-8A71-AB12044FD79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12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656198" y="5036590"/>
            <a:ext cx="508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4.1 หน้าแสดงข้อมูลของสมาชิก เมื่อกดปุ่ม </a:t>
            </a:r>
            <a:r>
              <a:rPr lang="en-US" dirty="0">
                <a:cs typeface="+mj-cs"/>
              </a:rPr>
              <a:t>Register</a:t>
            </a:r>
            <a:r>
              <a:rPr lang="en-US" sz="2400" dirty="0">
                <a:cs typeface="+mj-cs"/>
              </a:rPr>
              <a:t> </a:t>
            </a:r>
            <a:endParaRPr lang="th-TH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936751D3-13FB-4012-89C5-1E8BFC4945BC}"/>
              </a:ext>
            </a:extLst>
          </p:cNvPr>
          <p:cNvSpPr/>
          <p:nvPr/>
        </p:nvSpPr>
        <p:spPr>
          <a:xfrm rot="4412130">
            <a:off x="5535283" y="2422618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79CEAD86-4837-4306-99C3-35AEE28BC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625" y="885400"/>
            <a:ext cx="7200000" cy="4050000"/>
          </a:xfrm>
          <a:prstGeom prst="rect">
            <a:avLst/>
          </a:prstGeom>
        </p:spPr>
      </p:pic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7D005B64-E30A-46C3-B1A1-98A2141E25C1}"/>
              </a:ext>
            </a:extLst>
          </p:cNvPr>
          <p:cNvSpPr/>
          <p:nvPr/>
        </p:nvSpPr>
        <p:spPr>
          <a:xfrm rot="3520034">
            <a:off x="5651303" y="2514578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คำบรรยายภาพ: สี่เหลี่ยมมุมมน 9">
            <a:extLst>
              <a:ext uri="{FF2B5EF4-FFF2-40B4-BE49-F238E27FC236}">
                <a16:creationId xmlns:a16="http://schemas.microsoft.com/office/drawing/2014/main" id="{9B6E0144-B0CD-499E-81DA-8837213C58D2}"/>
              </a:ext>
            </a:extLst>
          </p:cNvPr>
          <p:cNvSpPr/>
          <p:nvPr/>
        </p:nvSpPr>
        <p:spPr>
          <a:xfrm>
            <a:off x="6096000" y="1604436"/>
            <a:ext cx="1091812" cy="931949"/>
          </a:xfrm>
          <a:prstGeom prst="wedgeRound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400" b="1" dirty="0">
                <a:cs typeface="+mj-cs"/>
              </a:rPr>
              <a:t>กดเพื่อ </a:t>
            </a:r>
            <a:r>
              <a:rPr lang="en-US" sz="2000" b="1" dirty="0">
                <a:cs typeface="+mj-cs"/>
              </a:rPr>
              <a:t>Login</a:t>
            </a:r>
            <a:endParaRPr lang="th-TH" sz="2400" b="1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590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C4FBB459-4F83-4828-A75C-EB83198F2BF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13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364157" y="4872209"/>
            <a:ext cx="5685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 หน้า </a:t>
            </a:r>
            <a:r>
              <a:rPr lang="en-US" dirty="0">
                <a:cs typeface="+mj-cs"/>
              </a:rPr>
              <a:t>login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เป็นหน้าที่ใช้เข้าสู่ระบบของ </a:t>
            </a:r>
            <a:r>
              <a:rPr lang="en-US" dirty="0">
                <a:cs typeface="+mj-cs"/>
              </a:rPr>
              <a:t>User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และ </a:t>
            </a:r>
            <a:r>
              <a:rPr lang="en-US" dirty="0">
                <a:cs typeface="+mj-cs"/>
              </a:rPr>
              <a:t>admin</a:t>
            </a:r>
            <a:endParaRPr lang="th-TH" dirty="0">
              <a:cs typeface="+mj-cs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0029C300-2C4D-4DE7-8019-6B0A8ABDD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26" y="704193"/>
            <a:ext cx="7200000" cy="4050000"/>
          </a:xfrm>
          <a:prstGeom prst="rect">
            <a:avLst/>
          </a:prstGeom>
        </p:spPr>
      </p:pic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93A3F1D2-B0E7-4AD5-AF0F-A023C686093F}"/>
              </a:ext>
            </a:extLst>
          </p:cNvPr>
          <p:cNvSpPr/>
          <p:nvPr/>
        </p:nvSpPr>
        <p:spPr>
          <a:xfrm rot="5979852">
            <a:off x="5721303" y="2322014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59069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A9648EE2-CB43-4455-94C7-C319F05F8BE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14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1481099" y="4439752"/>
            <a:ext cx="77929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5.1 หน้ากรอก </a:t>
            </a:r>
            <a:r>
              <a:rPr lang="en-US" dirty="0">
                <a:cs typeface="+mj-cs"/>
              </a:rPr>
              <a:t>Username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หรือ </a:t>
            </a:r>
            <a:r>
              <a:rPr lang="en-US" dirty="0">
                <a:cs typeface="+mj-cs"/>
              </a:rPr>
              <a:t>Password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ผิดจะมีปุ่มให้กดกลับไปยังหน้า </a:t>
            </a:r>
            <a:r>
              <a:rPr lang="en-US" dirty="0">
                <a:cs typeface="+mj-cs"/>
              </a:rPr>
              <a:t>Login</a:t>
            </a:r>
            <a:r>
              <a:rPr lang="en-US" sz="2400" dirty="0">
                <a:cs typeface="+mj-cs"/>
              </a:rPr>
              <a:t> </a:t>
            </a:r>
            <a:endParaRPr lang="th-TH" sz="2400" dirty="0">
              <a:cs typeface="+mj-cs"/>
            </a:endParaRPr>
          </a:p>
          <a:p>
            <a:r>
              <a:rPr lang="th-TH" sz="2400" dirty="0">
                <a:cs typeface="+mj-cs"/>
              </a:rPr>
              <a:t>						เพื่อทำการ </a:t>
            </a:r>
            <a:r>
              <a:rPr lang="en-US" dirty="0">
                <a:cs typeface="+mj-cs"/>
              </a:rPr>
              <a:t>Login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อีกครั้ง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E84CE34-B8FC-467A-896C-E66B770B0CF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63" y="1307742"/>
            <a:ext cx="6840000" cy="2838129"/>
          </a:xfrm>
          <a:prstGeom prst="rect">
            <a:avLst/>
          </a:prstGeom>
        </p:spPr>
      </p:pic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B54EED72-A273-4650-8FF6-B061A09493C4}"/>
              </a:ext>
            </a:extLst>
          </p:cNvPr>
          <p:cNvSpPr/>
          <p:nvPr/>
        </p:nvSpPr>
        <p:spPr>
          <a:xfrm rot="4713338">
            <a:off x="5779363" y="2076388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7823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35ECEF72-D7E2-48E9-A48E-76D63CFA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B5E9F91-3583-438F-826E-03EF536A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826" y="822208"/>
            <a:ext cx="7200000" cy="4050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15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1533254" y="4995119"/>
            <a:ext cx="7571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5.2 หน้า </a:t>
            </a:r>
            <a:r>
              <a:rPr lang="en-US" sz="2400" dirty="0">
                <a:cs typeface="+mj-cs"/>
              </a:rPr>
              <a:t>admin </a:t>
            </a:r>
            <a:r>
              <a:rPr lang="th-TH" sz="2400" dirty="0">
                <a:cs typeface="+mj-cs"/>
              </a:rPr>
              <a:t>จะมาสามารถเข้าไปยังหน้าข้อมูลสมาชิก และข้อมูลของเราได้	</a:t>
            </a:r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6F73AD07-2132-46DC-A54E-ED6625961CB0}"/>
              </a:ext>
            </a:extLst>
          </p:cNvPr>
          <p:cNvSpPr/>
          <p:nvPr/>
        </p:nvSpPr>
        <p:spPr>
          <a:xfrm>
            <a:off x="6800194" y="614090"/>
            <a:ext cx="1588700" cy="6471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: ลง 9">
            <a:extLst>
              <a:ext uri="{FF2B5EF4-FFF2-40B4-BE49-F238E27FC236}">
                <a16:creationId xmlns:a16="http://schemas.microsoft.com/office/drawing/2014/main" id="{D6D46500-98B4-4E11-AEDF-E39D46BFC947}"/>
              </a:ext>
            </a:extLst>
          </p:cNvPr>
          <p:cNvSpPr/>
          <p:nvPr/>
        </p:nvSpPr>
        <p:spPr>
          <a:xfrm rot="9208540">
            <a:off x="8104231" y="1216704"/>
            <a:ext cx="517735" cy="961016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8587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AB2F522A-5941-4FC5-9B1B-A4C7433EE98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16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1904217" y="5008905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5.3 หน้า ข้อมูลสมาชิก จะแสดงข้อมูลของสมาชิกทั้งหมด และสามารถลบ </a:t>
            </a:r>
          </a:p>
          <a:p>
            <a:r>
              <a:rPr lang="th-TH" sz="2400" dirty="0">
                <a:cs typeface="+mj-cs"/>
              </a:rPr>
              <a:t>				และแก้ไขข้อมูลของสมาชิกได้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2EC87B8-996C-4D22-9BB4-7BF8CEEDD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826" y="822209"/>
            <a:ext cx="7200000" cy="4050000"/>
          </a:xfrm>
          <a:prstGeom prst="rect">
            <a:avLst/>
          </a:prstGeom>
        </p:spPr>
      </p:pic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7F7969E0-4854-4B5F-80B6-EE83E0BACC49}"/>
              </a:ext>
            </a:extLst>
          </p:cNvPr>
          <p:cNvSpPr/>
          <p:nvPr/>
        </p:nvSpPr>
        <p:spPr>
          <a:xfrm rot="9208540">
            <a:off x="7657552" y="1003090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ลูกศร: ลง 9">
            <a:extLst>
              <a:ext uri="{FF2B5EF4-FFF2-40B4-BE49-F238E27FC236}">
                <a16:creationId xmlns:a16="http://schemas.microsoft.com/office/drawing/2014/main" id="{E0D0F939-6680-449D-BDC2-3F07ABADC410}"/>
              </a:ext>
            </a:extLst>
          </p:cNvPr>
          <p:cNvSpPr/>
          <p:nvPr/>
        </p:nvSpPr>
        <p:spPr>
          <a:xfrm rot="4343496">
            <a:off x="8505868" y="2198509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ลูกศร: ลง 10">
            <a:extLst>
              <a:ext uri="{FF2B5EF4-FFF2-40B4-BE49-F238E27FC236}">
                <a16:creationId xmlns:a16="http://schemas.microsoft.com/office/drawing/2014/main" id="{E0DA2815-28E9-4526-ABA3-54507816D631}"/>
              </a:ext>
            </a:extLst>
          </p:cNvPr>
          <p:cNvSpPr/>
          <p:nvPr/>
        </p:nvSpPr>
        <p:spPr>
          <a:xfrm rot="8782611">
            <a:off x="8584720" y="3627101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คำบรรยายภาพ: วงรี 1">
            <a:extLst>
              <a:ext uri="{FF2B5EF4-FFF2-40B4-BE49-F238E27FC236}">
                <a16:creationId xmlns:a16="http://schemas.microsoft.com/office/drawing/2014/main" id="{F82A4898-38CF-4481-B7AD-A79968CF172B}"/>
              </a:ext>
            </a:extLst>
          </p:cNvPr>
          <p:cNvSpPr/>
          <p:nvPr/>
        </p:nvSpPr>
        <p:spPr>
          <a:xfrm>
            <a:off x="8915023" y="1615768"/>
            <a:ext cx="954174" cy="641131"/>
          </a:xfrm>
          <a:prstGeom prst="wedgeEllipse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  <a:endParaRPr lang="th-TH" dirty="0"/>
          </a:p>
        </p:txBody>
      </p:sp>
      <p:sp>
        <p:nvSpPr>
          <p:cNvPr id="12" name="คำบรรยายภาพ: วงรี 11">
            <a:extLst>
              <a:ext uri="{FF2B5EF4-FFF2-40B4-BE49-F238E27FC236}">
                <a16:creationId xmlns:a16="http://schemas.microsoft.com/office/drawing/2014/main" id="{552BA482-FD67-48EC-846F-BD09479AF1D3}"/>
              </a:ext>
            </a:extLst>
          </p:cNvPr>
          <p:cNvSpPr/>
          <p:nvPr/>
        </p:nvSpPr>
        <p:spPr>
          <a:xfrm>
            <a:off x="8915023" y="3571065"/>
            <a:ext cx="1232650" cy="641131"/>
          </a:xfrm>
          <a:prstGeom prst="wedgeEllipse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Delete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971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2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C8FEF654-51A2-438B-852C-B91FF73F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810C029F-2870-42DE-99A0-7F0A6E0F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452D3472-FC66-4657-A4C3-FE85AC03A4E1}"/>
              </a:ext>
            </a:extLst>
          </p:cNvPr>
          <p:cNvSpPr txBox="1"/>
          <p:nvPr/>
        </p:nvSpPr>
        <p:spPr>
          <a:xfrm>
            <a:off x="4278603" y="4357922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5.4 กดยืนยันการแก้ไข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8D1475B-CBF9-447F-B12F-C0E872971B8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4202" y="1787037"/>
            <a:ext cx="6848130" cy="2272441"/>
          </a:xfrm>
          <a:prstGeom prst="rect">
            <a:avLst/>
          </a:prstGeom>
        </p:spPr>
      </p:pic>
      <p:pic>
        <p:nvPicPr>
          <p:cNvPr id="7" name="รูปภาพ 1">
            <a:extLst>
              <a:ext uri="{FF2B5EF4-FFF2-40B4-BE49-F238E27FC236}">
                <a16:creationId xmlns:a16="http://schemas.microsoft.com/office/drawing/2014/main" id="{6D8372A3-6617-430D-988D-4F230259A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71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9E1F9EDC-BAC5-448C-81EA-F549C4F4E88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18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375729" y="4862838"/>
            <a:ext cx="6556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5.5 หน้า </a:t>
            </a:r>
            <a:r>
              <a:rPr lang="en-US" dirty="0">
                <a:cs typeface="+mj-cs"/>
              </a:rPr>
              <a:t>Edit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สำหรับ </a:t>
            </a:r>
            <a:r>
              <a:rPr lang="en-US" dirty="0">
                <a:cs typeface="+mj-cs"/>
              </a:rPr>
              <a:t>Admin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สามารถปรับจาก </a:t>
            </a:r>
            <a:r>
              <a:rPr lang="en-US" dirty="0">
                <a:cs typeface="+mj-cs"/>
              </a:rPr>
              <a:t>User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เป็น </a:t>
            </a:r>
            <a:r>
              <a:rPr lang="en-US" dirty="0">
                <a:cs typeface="+mj-cs"/>
              </a:rPr>
              <a:t>Admin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ได้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51D30D3-D82C-4E1B-874E-1BB8688E4D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92332" y="912476"/>
            <a:ext cx="6840000" cy="3348806"/>
          </a:xfrm>
          <a:prstGeom prst="rect">
            <a:avLst/>
          </a:prstGeom>
        </p:spPr>
      </p:pic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DDD60802-9EBB-4CED-ADDC-476DEF2297AC}"/>
              </a:ext>
            </a:extLst>
          </p:cNvPr>
          <p:cNvSpPr/>
          <p:nvPr/>
        </p:nvSpPr>
        <p:spPr>
          <a:xfrm rot="4951140">
            <a:off x="6076187" y="3525696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วงรี 1">
            <a:extLst>
              <a:ext uri="{FF2B5EF4-FFF2-40B4-BE49-F238E27FC236}">
                <a16:creationId xmlns:a16="http://schemas.microsoft.com/office/drawing/2014/main" id="{6B76E478-5591-4FB3-98EC-D0C51B03885E}"/>
              </a:ext>
            </a:extLst>
          </p:cNvPr>
          <p:cNvSpPr/>
          <p:nvPr/>
        </p:nvSpPr>
        <p:spPr>
          <a:xfrm>
            <a:off x="5142944" y="3547015"/>
            <a:ext cx="665825" cy="45276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0375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A7A6E0F-8B44-4F3D-826F-8F5A13CE3F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19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1475468" y="4297488"/>
            <a:ext cx="7925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5.6 เมื่อต้องการลบข้อมูลสมาชิกจะมีแจ้งเตือนก่อนการลบ เพื่อยืนยันการลบข้อมูลอีกครั้ง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1B69A65-BAEC-4204-A24F-772C478EE8E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46215" y="1454439"/>
            <a:ext cx="6244448" cy="22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9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045E588D-9062-4C3B-8974-4EBD402DD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1" y="508216"/>
            <a:ext cx="8596668" cy="1320800"/>
          </a:xfrm>
        </p:spPr>
        <p:txBody>
          <a:bodyPr>
            <a:normAutofit/>
          </a:bodyPr>
          <a:lstStyle/>
          <a:p>
            <a:r>
              <a:rPr lang="th-TH" b="1" dirty="0">
                <a:solidFill>
                  <a:schemeClr val="accent2">
                    <a:lumMod val="75000"/>
                  </a:schemeClr>
                </a:solidFill>
              </a:rPr>
              <a:t>ข้อมูลส่วนตัว</a:t>
            </a:r>
          </a:p>
        </p:txBody>
      </p:sp>
      <p:pic>
        <p:nvPicPr>
          <p:cNvPr id="4" name="รูปภาพ 1">
            <a:extLst>
              <a:ext uri="{FF2B5EF4-FFF2-40B4-BE49-F238E27FC236}">
                <a16:creationId xmlns:a16="http://schemas.microsoft.com/office/drawing/2014/main" id="{D2F4AFE1-88D8-4856-AEDF-29ABA36D3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ชื่อเรื่องรอง 2">
            <a:extLst>
              <a:ext uri="{FF2B5EF4-FFF2-40B4-BE49-F238E27FC236}">
                <a16:creationId xmlns:a16="http://schemas.microsoft.com/office/drawing/2014/main" id="{64F49F78-5CCF-4F26-96EC-DF5C5D5463BA}"/>
              </a:ext>
            </a:extLst>
          </p:cNvPr>
          <p:cNvSpPr txBox="1">
            <a:spLocks/>
          </p:cNvSpPr>
          <p:nvPr/>
        </p:nvSpPr>
        <p:spPr>
          <a:xfrm>
            <a:off x="1092197" y="4457038"/>
            <a:ext cx="7766936" cy="2133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h-TH" sz="2800" b="1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+mj-cs"/>
              </a:rPr>
              <a:t>นายณัฐภัทร คำมูล</a:t>
            </a:r>
          </a:p>
          <a:p>
            <a:pPr marL="0" indent="0" algn="ctr">
              <a:buNone/>
            </a:pPr>
            <a:r>
              <a:rPr lang="th-TH" sz="2800" b="1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+mj-cs"/>
              </a:rPr>
              <a:t>นิสิตชั้นปีที่ 3</a:t>
            </a:r>
            <a:br>
              <a:rPr lang="th-TH" sz="2800" b="1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+mj-cs"/>
              </a:rPr>
            </a:br>
            <a:r>
              <a:rPr lang="th-TH" sz="2800" b="1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+mj-cs"/>
              </a:rPr>
              <a:t>สาขาวิทยาการคอมพิวเตอร์ คณะบริหารธุรกิจและรัฐประศาสนศาสตร์  </a:t>
            </a:r>
          </a:p>
          <a:p>
            <a:pPr marL="0" indent="0" algn="ctr">
              <a:buNone/>
            </a:pPr>
            <a:r>
              <a:rPr lang="th-TH" sz="2800" b="1" dirty="0">
                <a:solidFill>
                  <a:schemeClr val="accent1">
                    <a:lumMod val="75000"/>
                  </a:schemeClr>
                </a:solidFill>
                <a:latin typeface="Angsana New" panose="02020603050405020304" pitchFamily="18" charset="-34"/>
                <a:cs typeface="+mj-cs"/>
              </a:rPr>
              <a:t>ฝึกงาน ณ มหาวิทยาลัยเนชั่น</a:t>
            </a:r>
            <a:endParaRPr lang="th-TH" sz="2800" dirty="0">
              <a:solidFill>
                <a:schemeClr val="accent1">
                  <a:lumMod val="75000"/>
                </a:schemeClr>
              </a:solidFill>
              <a:latin typeface="Angsana New" panose="02020603050405020304" pitchFamily="18" charset="-34"/>
              <a:cs typeface="+mj-cs"/>
            </a:endParaRPr>
          </a:p>
          <a:p>
            <a:pPr algn="ctr"/>
            <a:endParaRPr lang="th-TH" sz="2400" dirty="0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4349448-621A-463F-ACC9-37B589C2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530" y="1168616"/>
            <a:ext cx="2984269" cy="29842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CBD0BE8D-FC0F-44B9-8771-28880907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</a:t>
            </a:fld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75125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FEACAD7-44DE-4D97-A606-6E822A8ACC5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20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701656" y="4809505"/>
            <a:ext cx="54841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5.7 หน้า ข้อมูลเกี่ยวกับผู้พัฒนาเว็บไซต์ แสดงข้อมูลส่วนตัว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DB5A5B0F-0FE2-4EFA-8CA7-3E4736DE303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9"/>
          <a:stretch/>
        </p:blipFill>
        <p:spPr bwMode="auto">
          <a:xfrm>
            <a:off x="1902979" y="912476"/>
            <a:ext cx="6840000" cy="35885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F8804D4D-4C65-4E0B-9D35-0B09493363C5}"/>
              </a:ext>
            </a:extLst>
          </p:cNvPr>
          <p:cNvSpPr/>
          <p:nvPr/>
        </p:nvSpPr>
        <p:spPr>
          <a:xfrm rot="9208540">
            <a:off x="7987660" y="1099047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9106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103C546-99BF-47F9-BE48-BD21699FFA4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21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644913" y="4642020"/>
            <a:ext cx="498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 หน้า </a:t>
            </a:r>
            <a:r>
              <a:rPr lang="en-US" dirty="0">
                <a:cs typeface="+mj-cs"/>
              </a:rPr>
              <a:t>User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เป็นหน้าแรกที่มีการ </a:t>
            </a:r>
            <a:r>
              <a:rPr lang="en-US" dirty="0">
                <a:cs typeface="+mj-cs"/>
              </a:rPr>
              <a:t>Login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จาก </a:t>
            </a:r>
            <a:r>
              <a:rPr lang="en-US" dirty="0">
                <a:cs typeface="+mj-cs"/>
              </a:rPr>
              <a:t>User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EA6DFD3-051E-4509-9971-F229800461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86827" y="931713"/>
            <a:ext cx="6840000" cy="3234297"/>
          </a:xfrm>
          <a:prstGeom prst="rect">
            <a:avLst/>
          </a:prstGeom>
        </p:spPr>
      </p:pic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81669326-3A52-40B6-A10E-5FAE2CBB4278}"/>
              </a:ext>
            </a:extLst>
          </p:cNvPr>
          <p:cNvSpPr/>
          <p:nvPr/>
        </p:nvSpPr>
        <p:spPr>
          <a:xfrm rot="9208540">
            <a:off x="8052044" y="1298098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F790FAD7-4442-4F08-A7AF-A95CC0A3DD0A}"/>
              </a:ext>
            </a:extLst>
          </p:cNvPr>
          <p:cNvSpPr/>
          <p:nvPr/>
        </p:nvSpPr>
        <p:spPr>
          <a:xfrm>
            <a:off x="3639335" y="4545852"/>
            <a:ext cx="656947" cy="65399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วงรี 10">
            <a:extLst>
              <a:ext uri="{FF2B5EF4-FFF2-40B4-BE49-F238E27FC236}">
                <a16:creationId xmlns:a16="http://schemas.microsoft.com/office/drawing/2014/main" id="{107979CB-3A7E-4E37-BD99-0C6819B55A94}"/>
              </a:ext>
            </a:extLst>
          </p:cNvPr>
          <p:cNvSpPr/>
          <p:nvPr/>
        </p:nvSpPr>
        <p:spPr>
          <a:xfrm>
            <a:off x="7632176" y="770856"/>
            <a:ext cx="562931" cy="5390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615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75D5404-5B7F-4FF0-A88F-B6A2D5C84C4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22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617045" y="4778432"/>
            <a:ext cx="5908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6.1 หน้าแก้ไขข้อมูลของ </a:t>
            </a:r>
            <a:r>
              <a:rPr lang="en-US" dirty="0">
                <a:cs typeface="+mj-cs"/>
              </a:rPr>
              <a:t>User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สามารถแก้ไขข้อมูลของตัวเองได้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1A95098-9B61-4EE4-B77E-D756A8571A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51540" y="912475"/>
            <a:ext cx="6840000" cy="3526359"/>
          </a:xfrm>
          <a:prstGeom prst="rect">
            <a:avLst/>
          </a:prstGeom>
        </p:spPr>
      </p:pic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1CDB8938-655F-4ACD-B569-C08B52A8BE06}"/>
              </a:ext>
            </a:extLst>
          </p:cNvPr>
          <p:cNvSpPr/>
          <p:nvPr/>
        </p:nvSpPr>
        <p:spPr>
          <a:xfrm rot="5106136">
            <a:off x="6143344" y="3384352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457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02BE31D4-2C81-4E56-801D-FB63BE8273A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23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605126" y="4809505"/>
            <a:ext cx="5702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6.2 หน้า </a:t>
            </a:r>
            <a:r>
              <a:rPr lang="en-US" dirty="0">
                <a:cs typeface="+mj-cs"/>
              </a:rPr>
              <a:t>Save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เมื่อ </a:t>
            </a:r>
            <a:r>
              <a:rPr lang="en-US" dirty="0">
                <a:cs typeface="+mj-cs"/>
              </a:rPr>
              <a:t>User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กด </a:t>
            </a:r>
            <a:r>
              <a:rPr lang="en-US" dirty="0">
                <a:cs typeface="+mj-cs"/>
              </a:rPr>
              <a:t>Save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ข้อมูลจะเด้งมายังหน้านี้</a:t>
            </a:r>
            <a:endParaRPr lang="th-TH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6D1BB234-4769-429A-A5B7-D042F7CA3B9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92332" y="1199291"/>
            <a:ext cx="6840000" cy="330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C7FC3537-E411-4322-87DE-800C2E9018B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6DA02EFB-5B72-42D0-A208-301BB2A41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9F69E45-8F44-4BA5-A0E2-FE0D7335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449" y="641131"/>
            <a:ext cx="7200000" cy="4050000"/>
          </a:xfrm>
          <a:prstGeom prst="rect">
            <a:avLst/>
          </a:prstGeom>
        </p:spPr>
      </p:pic>
      <p:pic>
        <p:nvPicPr>
          <p:cNvPr id="6" name="รูปภาพ 1">
            <a:extLst>
              <a:ext uri="{FF2B5EF4-FFF2-40B4-BE49-F238E27FC236}">
                <a16:creationId xmlns:a16="http://schemas.microsoft.com/office/drawing/2014/main" id="{EE967513-CFED-4D8D-A04B-7171D3B0A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B09EC0D-3EE6-428F-A843-2D9802AA5468}"/>
              </a:ext>
            </a:extLst>
          </p:cNvPr>
          <p:cNvSpPr txBox="1"/>
          <p:nvPr/>
        </p:nvSpPr>
        <p:spPr>
          <a:xfrm>
            <a:off x="2577817" y="4715669"/>
            <a:ext cx="5640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6.3 หน้า</a:t>
            </a:r>
            <a:r>
              <a:rPr lang="en-US" sz="2400" dirty="0">
                <a:cs typeface="+mj-cs"/>
              </a:rPr>
              <a:t> </a:t>
            </a:r>
            <a:r>
              <a:rPr lang="en-US" dirty="0">
                <a:cs typeface="+mj-cs"/>
              </a:rPr>
              <a:t>Portfolio</a:t>
            </a:r>
            <a:r>
              <a:rPr lang="th-TH" sz="2400" dirty="0">
                <a:cs typeface="+mj-cs"/>
              </a:rPr>
              <a:t> เป็นหน้าที่นำเสนอผลงานทางด้านคอมฯ</a:t>
            </a:r>
            <a:endParaRPr lang="en-US" sz="2400" dirty="0">
              <a:cs typeface="+mj-cs"/>
            </a:endParaRPr>
          </a:p>
        </p:txBody>
      </p:sp>
      <p:sp>
        <p:nvSpPr>
          <p:cNvPr id="8" name="ลูกศร: ลง 7">
            <a:extLst>
              <a:ext uri="{FF2B5EF4-FFF2-40B4-BE49-F238E27FC236}">
                <a16:creationId xmlns:a16="http://schemas.microsoft.com/office/drawing/2014/main" id="{11D78982-A2C2-43F8-8D6A-766B7B8C5222}"/>
              </a:ext>
            </a:extLst>
          </p:cNvPr>
          <p:cNvSpPr/>
          <p:nvPr/>
        </p:nvSpPr>
        <p:spPr>
          <a:xfrm rot="9721001">
            <a:off x="7225909" y="893400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1613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A7B9286-BEDE-483D-A5B8-E289592A11F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25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E2DA5285-95A2-4755-AD6A-D667F1E1AF54}"/>
              </a:ext>
            </a:extLst>
          </p:cNvPr>
          <p:cNvSpPr txBox="1"/>
          <p:nvPr/>
        </p:nvSpPr>
        <p:spPr>
          <a:xfrm>
            <a:off x="3352463" y="4983409"/>
            <a:ext cx="3959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6.4 หน้า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เมนูเลือกไปยังหน้า </a:t>
            </a:r>
            <a:r>
              <a:rPr lang="en-US" sz="2000" dirty="0">
                <a:cs typeface="+mj-cs"/>
              </a:rPr>
              <a:t>Pyramid</a:t>
            </a:r>
            <a:endParaRPr lang="en-US" sz="2400" dirty="0">
              <a:cs typeface="+mj-c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A3AE317-93DF-45B8-B7A8-147570C8E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32" y="767255"/>
            <a:ext cx="7200000" cy="4050000"/>
          </a:xfrm>
          <a:prstGeom prst="rect">
            <a:avLst/>
          </a:prstGeom>
        </p:spPr>
      </p:pic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8B7C85DB-1FF1-4F41-9FF5-CE67653DD6B9}"/>
              </a:ext>
            </a:extLst>
          </p:cNvPr>
          <p:cNvSpPr/>
          <p:nvPr/>
        </p:nvSpPr>
        <p:spPr>
          <a:xfrm rot="17828393">
            <a:off x="2556421" y="141541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299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7A289A4-BB78-4CB5-A1BF-83DE8DA5445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26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3489049" y="4872209"/>
            <a:ext cx="3435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6.5 หน้า</a:t>
            </a:r>
            <a:r>
              <a:rPr lang="en-US" sz="2400" dirty="0">
                <a:cs typeface="+mj-cs"/>
              </a:rPr>
              <a:t> </a:t>
            </a:r>
            <a:r>
              <a:rPr lang="en-US" dirty="0"/>
              <a:t>36 </a:t>
            </a:r>
            <a:r>
              <a:rPr lang="en-US" dirty="0">
                <a:cs typeface="+mj-cs"/>
              </a:rPr>
              <a:t>Pyramid Number</a:t>
            </a:r>
            <a:endParaRPr lang="en-US" sz="2400" dirty="0">
              <a:cs typeface="+mj-cs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E04CD2FD-AD4D-424E-8132-432617240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827" y="890144"/>
            <a:ext cx="6840000" cy="385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BC68C0E4-63F1-4524-985F-1A1E3043831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08F57B4-995A-403B-B508-148A84529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27</a:t>
            </a:fld>
            <a:endParaRPr lang="en-US" b="1" dirty="0"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28E633AB-9197-4E52-AE54-68F190E0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63" y="840828"/>
            <a:ext cx="7200000" cy="4050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B73BFE35-0297-4F2A-ACD0-2D0E80839C64}"/>
              </a:ext>
            </a:extLst>
          </p:cNvPr>
          <p:cNvSpPr txBox="1"/>
          <p:nvPr/>
        </p:nvSpPr>
        <p:spPr>
          <a:xfrm>
            <a:off x="3139034" y="5004429"/>
            <a:ext cx="3703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6.6 หน้า</a:t>
            </a:r>
            <a:r>
              <a:rPr lang="en-US" dirty="0">
                <a:cs typeface="+mj-cs"/>
              </a:rPr>
              <a:t> Pyramid Number </a:t>
            </a:r>
            <a:r>
              <a:rPr lang="th-TH" sz="2400" dirty="0">
                <a:cs typeface="+mj-cs"/>
              </a:rPr>
              <a:t>ตัวที่ 1</a:t>
            </a:r>
            <a:endParaRPr lang="en-US" sz="2400" dirty="0">
              <a:cs typeface="+mj-cs"/>
            </a:endParaRPr>
          </a:p>
        </p:txBody>
      </p:sp>
      <p:pic>
        <p:nvPicPr>
          <p:cNvPr id="7" name="รูปภาพ 1">
            <a:extLst>
              <a:ext uri="{FF2B5EF4-FFF2-40B4-BE49-F238E27FC236}">
                <a16:creationId xmlns:a16="http://schemas.microsoft.com/office/drawing/2014/main" id="{4C7D0685-5C28-41B0-B27B-4E52CDE28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49855D34-CE7E-4248-8EAF-C7210003495C}"/>
              </a:ext>
            </a:extLst>
          </p:cNvPr>
          <p:cNvSpPr/>
          <p:nvPr/>
        </p:nvSpPr>
        <p:spPr>
          <a:xfrm rot="3343729">
            <a:off x="7425606" y="375221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9584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071916F6-08E2-45F4-848C-1DD92B80F2E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28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C70CB3A-DE13-43BF-A11C-595D104D5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32" y="662151"/>
            <a:ext cx="7200000" cy="4050000"/>
          </a:xfrm>
          <a:prstGeom prst="rect">
            <a:avLst/>
          </a:prstGeom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C80F06E3-E0C1-4DEB-9B2F-5CB2774B94F8}"/>
              </a:ext>
            </a:extLst>
          </p:cNvPr>
          <p:cNvSpPr txBox="1"/>
          <p:nvPr/>
        </p:nvSpPr>
        <p:spPr>
          <a:xfrm>
            <a:off x="3438223" y="5145924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6.7 หน้า</a:t>
            </a:r>
            <a:r>
              <a:rPr lang="en-US" dirty="0">
                <a:cs typeface="+mj-cs"/>
              </a:rPr>
              <a:t> Pyramid Number </a:t>
            </a:r>
            <a:r>
              <a:rPr lang="th-TH" sz="2400" dirty="0">
                <a:cs typeface="+mj-cs"/>
              </a:rPr>
              <a:t>ทั้งหมด</a:t>
            </a:r>
            <a:endParaRPr lang="en-US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256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46B9783E-1843-45C1-83F2-4D28E9A58FC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29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DDE456EE-A9FB-47F8-8909-A827A2A5A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32" y="872359"/>
            <a:ext cx="7200000" cy="4050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CFB97280-DAAF-479A-BF3B-F07FE0925857}"/>
              </a:ext>
            </a:extLst>
          </p:cNvPr>
          <p:cNvSpPr txBox="1"/>
          <p:nvPr/>
        </p:nvSpPr>
        <p:spPr>
          <a:xfrm>
            <a:off x="3352463" y="5133833"/>
            <a:ext cx="4075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6.8 หน้า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เมนูเลือกไปยังหน้า </a:t>
            </a:r>
            <a:r>
              <a:rPr lang="en-US" sz="2000" dirty="0" err="1">
                <a:cs typeface="+mj-cs"/>
              </a:rPr>
              <a:t>Nortwind</a:t>
            </a:r>
            <a:endParaRPr lang="en-US" sz="2400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09222AFC-CAC9-4FAD-8140-051770057CB3}"/>
              </a:ext>
            </a:extLst>
          </p:cNvPr>
          <p:cNvSpPr/>
          <p:nvPr/>
        </p:nvSpPr>
        <p:spPr>
          <a:xfrm rot="3343729">
            <a:off x="7179043" y="1435734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8663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CB7F569-C122-4003-A69A-6D146FEDFC6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8763DCB-331B-4052-8379-0C56D26D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714703"/>
          </a:xfrm>
        </p:spPr>
        <p:txBody>
          <a:bodyPr>
            <a:normAutofit/>
          </a:bodyPr>
          <a:lstStyle/>
          <a:p>
            <a:r>
              <a:rPr lang="th-TH" b="1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</a:rPr>
              <a:t>แผนก งานเทคโนโลยีสารสนเทศ</a:t>
            </a:r>
            <a:endParaRPr lang="th-TH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2" descr="https://scontent.fbkk5-3.fna.fbcdn.net/v/t1.0-9/19961673_10213415681250482_2169545774452806978_n.jpg?_nc_cat=111&amp;_nc_ht=scontent.fbkk5-3.fna&amp;oh=38ea6c0d7ae09a7cee8c2644dc4b410b&amp;oe=5C49811E">
            <a:extLst>
              <a:ext uri="{FF2B5EF4-FFF2-40B4-BE49-F238E27FC236}">
                <a16:creationId xmlns:a16="http://schemas.microsoft.com/office/drawing/2014/main" id="{27533BBA-A23B-4156-B5D6-8885530C7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40" y="1459158"/>
            <a:ext cx="1898848" cy="3375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https://scontent.fbkk5-7.fna.fbcdn.net/v/t31.0-1/c0.240.960.960/p960x960/25542487_10215111760610350_2734778177025259666_o.jpg?_nc_cat=108&amp;_nc_ht=scontent.fbkk5-7.fna&amp;oh=1d07f00ef1d1822f90fe3503f9f2e9c2&amp;oe=5C562FB1">
            <a:extLst>
              <a:ext uri="{FF2B5EF4-FFF2-40B4-BE49-F238E27FC236}">
                <a16:creationId xmlns:a16="http://schemas.microsoft.com/office/drawing/2014/main" id="{F38701BC-7F30-4387-B335-2FC23E7B2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76" y="1459158"/>
            <a:ext cx="1969592" cy="3446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189DFF3F-8131-4A08-991E-0713C1D35E2E}"/>
              </a:ext>
            </a:extLst>
          </p:cNvPr>
          <p:cNvSpPr txBox="1"/>
          <p:nvPr/>
        </p:nvSpPr>
        <p:spPr>
          <a:xfrm>
            <a:off x="1352486" y="5074324"/>
            <a:ext cx="41346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+mj-cs"/>
              </a:rPr>
              <a:t>หัวหน้างาน </a:t>
            </a:r>
            <a:r>
              <a:rPr lang="en-US" sz="2000" b="1" dirty="0"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2000" b="1" dirty="0">
                <a:latin typeface="Angsana New" panose="02020603050405020304" pitchFamily="18" charset="-34"/>
                <a:cs typeface="+mj-cs"/>
              </a:rPr>
              <a:t>นายเปรม อุ่นเรือง (พี่เปรม)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+mj-cs"/>
              </a:rPr>
              <a:t>ตำแหน่ง </a:t>
            </a:r>
            <a:r>
              <a:rPr lang="en-US" sz="2000" b="1" dirty="0"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2000" b="1" dirty="0">
                <a:latin typeface="Angsana New" panose="02020603050405020304" pitchFamily="18" charset="-34"/>
                <a:cs typeface="+mj-cs"/>
              </a:rPr>
              <a:t>ผู้ช่วยอำนวยการเทคโนโลยีสารสนเทศ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4D0CCBE-88CF-4BF9-8E25-AB308065609A}"/>
              </a:ext>
            </a:extLst>
          </p:cNvPr>
          <p:cNvSpPr txBox="1"/>
          <p:nvPr/>
        </p:nvSpPr>
        <p:spPr>
          <a:xfrm>
            <a:off x="5295243" y="5083318"/>
            <a:ext cx="3978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latin typeface="Angsana New" panose="02020603050405020304" pitchFamily="18" charset="-34"/>
                <a:cs typeface="+mj-cs"/>
              </a:rPr>
              <a:t>พี่เลี้ยงดูแล </a:t>
            </a:r>
            <a:r>
              <a:rPr lang="en-US" sz="2000" b="1" dirty="0"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2000" b="1" dirty="0">
                <a:latin typeface="Angsana New" panose="02020603050405020304" pitchFamily="18" charset="-34"/>
                <a:cs typeface="+mj-cs"/>
              </a:rPr>
              <a:t>นายเอกพันธ์ วุฒิชัย (พี่เบ้นซ์)</a:t>
            </a:r>
          </a:p>
          <a:p>
            <a:r>
              <a:rPr lang="th-TH" sz="2000" b="1" dirty="0">
                <a:latin typeface="Angsana New" panose="02020603050405020304" pitchFamily="18" charset="-34"/>
                <a:cs typeface="+mj-cs"/>
              </a:rPr>
              <a:t>ตำแหน่ง </a:t>
            </a:r>
            <a:r>
              <a:rPr lang="en-US" sz="2000" b="1" dirty="0">
                <a:latin typeface="Angsana New" panose="02020603050405020304" pitchFamily="18" charset="-34"/>
                <a:cs typeface="+mj-cs"/>
              </a:rPr>
              <a:t>: </a:t>
            </a:r>
            <a:r>
              <a:rPr lang="th-TH" sz="2000" b="1" dirty="0">
                <a:latin typeface="Angsana New" panose="02020603050405020304" pitchFamily="18" charset="-34"/>
                <a:cs typeface="+mj-cs"/>
              </a:rPr>
              <a:t>ผู้ช่วยอำนวยการเทคโนโลยีสารสนเทศ</a:t>
            </a:r>
          </a:p>
        </p:txBody>
      </p:sp>
      <p:pic>
        <p:nvPicPr>
          <p:cNvPr id="8" name="รูปภาพ 1">
            <a:extLst>
              <a:ext uri="{FF2B5EF4-FFF2-40B4-BE49-F238E27FC236}">
                <a16:creationId xmlns:a16="http://schemas.microsoft.com/office/drawing/2014/main" id="{856E7529-7CEF-45D4-A7D7-E0725DF5FB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ตัวแทนหมายเลขสไลด์ 8">
            <a:extLst>
              <a:ext uri="{FF2B5EF4-FFF2-40B4-BE49-F238E27FC236}">
                <a16:creationId xmlns:a16="http://schemas.microsoft.com/office/drawing/2014/main" id="{243C1C72-46C8-491D-9456-F7EAFAEF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82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748924B-DA12-4239-8AB9-0E98B8F7192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30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DC565CC-6A55-4D7B-B310-F3C1C952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32" y="882869"/>
            <a:ext cx="7200000" cy="4050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9DC79C9-7119-48C4-BCC4-736287EFD418}"/>
              </a:ext>
            </a:extLst>
          </p:cNvPr>
          <p:cNvSpPr txBox="1"/>
          <p:nvPr/>
        </p:nvSpPr>
        <p:spPr>
          <a:xfrm>
            <a:off x="2876371" y="502545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6.9 หน้า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เมนูเลือกไปยังหน้า</a:t>
            </a:r>
            <a:r>
              <a:rPr lang="th-TH" sz="2400" dirty="0" err="1">
                <a:cs typeface="+mj-cs"/>
              </a:rPr>
              <a:t>ต่างๆ</a:t>
            </a:r>
            <a:r>
              <a:rPr lang="th-TH" sz="2400" dirty="0">
                <a:cs typeface="+mj-cs"/>
              </a:rPr>
              <a:t> ของ </a:t>
            </a:r>
            <a:r>
              <a:rPr lang="en-US" sz="2000" dirty="0" err="1">
                <a:cs typeface="+mj-cs"/>
              </a:rPr>
              <a:t>Nortwind</a:t>
            </a:r>
            <a:endParaRPr lang="en-US" sz="2400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7C6F97C4-982C-4761-AA9B-A991316A212A}"/>
              </a:ext>
            </a:extLst>
          </p:cNvPr>
          <p:cNvSpPr/>
          <p:nvPr/>
        </p:nvSpPr>
        <p:spPr>
          <a:xfrm rot="15482346">
            <a:off x="1483756" y="162877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607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792A280D-041D-4111-83A6-5EBD40C742D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31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352EFF4-1EA8-45FE-BF3E-1D6734902CDE}"/>
              </a:ext>
            </a:extLst>
          </p:cNvPr>
          <p:cNvSpPr txBox="1"/>
          <p:nvPr/>
        </p:nvSpPr>
        <p:spPr>
          <a:xfrm>
            <a:off x="3916720" y="5219652"/>
            <a:ext cx="2609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6.10 หน้า</a:t>
            </a:r>
            <a:r>
              <a:rPr lang="en-US" sz="2400" dirty="0">
                <a:cs typeface="+mj-cs"/>
              </a:rPr>
              <a:t> </a:t>
            </a:r>
            <a:r>
              <a:rPr lang="en-US" sz="2000" dirty="0">
                <a:cs typeface="+mj-cs"/>
              </a:rPr>
              <a:t>Productid</a:t>
            </a:r>
            <a:endParaRPr lang="en-US" sz="2400" dirty="0">
              <a:cs typeface="+mj-c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5C6936F-D718-4591-9830-7405B2DD3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308" y="975360"/>
            <a:ext cx="7200000" cy="4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E51E9263-D40E-47D2-9167-2581591101A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32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7611ED04-EF8F-44A3-A457-AC29DDBCE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332" y="966952"/>
            <a:ext cx="7200000" cy="4050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6CF32658-5BA5-45FA-B479-FF29487DF23A}"/>
              </a:ext>
            </a:extLst>
          </p:cNvPr>
          <p:cNvSpPr txBox="1"/>
          <p:nvPr/>
        </p:nvSpPr>
        <p:spPr>
          <a:xfrm>
            <a:off x="3521195" y="5240673"/>
            <a:ext cx="362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6.11 หน้า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กรอกข้อมูล </a:t>
            </a:r>
            <a:r>
              <a:rPr lang="en-US" sz="2000" dirty="0">
                <a:cs typeface="+mj-cs"/>
              </a:rPr>
              <a:t>Productid</a:t>
            </a:r>
            <a:endParaRPr lang="en-US" sz="2400" dirty="0">
              <a:cs typeface="+mj-cs"/>
            </a:endParaRPr>
          </a:p>
        </p:txBody>
      </p:sp>
      <p:sp>
        <p:nvSpPr>
          <p:cNvPr id="7" name="คำบรรยายภาพ: วงรี 6">
            <a:extLst>
              <a:ext uri="{FF2B5EF4-FFF2-40B4-BE49-F238E27FC236}">
                <a16:creationId xmlns:a16="http://schemas.microsoft.com/office/drawing/2014/main" id="{E8B2997C-16E1-4D3C-BF29-6B44B94331D1}"/>
              </a:ext>
            </a:extLst>
          </p:cNvPr>
          <p:cNvSpPr/>
          <p:nvPr/>
        </p:nvSpPr>
        <p:spPr>
          <a:xfrm flipH="1">
            <a:off x="4612639" y="2296159"/>
            <a:ext cx="955039" cy="793881"/>
          </a:xfrm>
          <a:prstGeom prst="wedgeEllipseCallou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B5B88B3B-212A-49CE-8DA7-F7282287B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23" t="62102" r="47722" b="33379"/>
          <a:stretch/>
        </p:blipFill>
        <p:spPr>
          <a:xfrm>
            <a:off x="4765871" y="2530453"/>
            <a:ext cx="652780" cy="30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2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2797CE50-A209-4131-973B-9D90C490DE0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33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5C4B62F6-28AC-43DA-B1EB-D7D9EE7C8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32" y="1016000"/>
            <a:ext cx="7200000" cy="4050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4B3A3725-BA36-4113-ABFE-FF579B0264F7}"/>
              </a:ext>
            </a:extLst>
          </p:cNvPr>
          <p:cNvSpPr txBox="1"/>
          <p:nvPr/>
        </p:nvSpPr>
        <p:spPr>
          <a:xfrm>
            <a:off x="2537336" y="5322848"/>
            <a:ext cx="5589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6.12 ปุ่ม </a:t>
            </a:r>
            <a:r>
              <a:rPr lang="en-US" sz="2000" dirty="0">
                <a:cs typeface="+mj-cs"/>
              </a:rPr>
              <a:t>Back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กดเพื่อย้อนกลับไปยังหน้าเมนู </a:t>
            </a:r>
            <a:r>
              <a:rPr lang="en-US" sz="2000" dirty="0" err="1">
                <a:cs typeface="+mj-cs"/>
              </a:rPr>
              <a:t>Nortwind</a:t>
            </a:r>
            <a:endParaRPr lang="en-US" sz="2400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CE2522C1-38C7-4C9D-8FA5-E038271B6C6A}"/>
              </a:ext>
            </a:extLst>
          </p:cNvPr>
          <p:cNvSpPr/>
          <p:nvPr/>
        </p:nvSpPr>
        <p:spPr>
          <a:xfrm rot="4583400">
            <a:off x="5730636" y="228917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77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64E12FF-26CE-491A-B065-C4AFD39AEBC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34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04E4492-CEAE-46A9-B781-F156172A0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332" y="944880"/>
            <a:ext cx="7200000" cy="4050000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5144CC5C-3FDE-4D62-B658-439455CB0891}"/>
              </a:ext>
            </a:extLst>
          </p:cNvPr>
          <p:cNvSpPr txBox="1"/>
          <p:nvPr/>
        </p:nvSpPr>
        <p:spPr>
          <a:xfrm>
            <a:off x="2537336" y="5322848"/>
            <a:ext cx="5367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7 ปุ่ม </a:t>
            </a:r>
            <a:r>
              <a:rPr lang="en-US" sz="2000" dirty="0">
                <a:cs typeface="+mj-cs"/>
              </a:rPr>
              <a:t>Logout </a:t>
            </a:r>
            <a:r>
              <a:rPr lang="th-TH" sz="2000" dirty="0">
                <a:cs typeface="+mj-cs"/>
              </a:rPr>
              <a:t>เมื่อกดปุ่มนี้ ระบบจะเด้งไปยังหน้า </a:t>
            </a:r>
            <a:r>
              <a:rPr lang="en-US" sz="2000" dirty="0">
                <a:cs typeface="+mj-cs"/>
              </a:rPr>
              <a:t>Login </a:t>
            </a:r>
            <a:r>
              <a:rPr lang="th-TH" sz="2000" dirty="0">
                <a:cs typeface="+mj-cs"/>
              </a:rPr>
              <a:t>ทันที</a:t>
            </a:r>
            <a:endParaRPr lang="en-US" sz="2400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CC1624BE-1990-43CE-A4D0-523E41437E01}"/>
              </a:ext>
            </a:extLst>
          </p:cNvPr>
          <p:cNvSpPr/>
          <p:nvPr/>
        </p:nvSpPr>
        <p:spPr>
          <a:xfrm rot="12742061">
            <a:off x="8127024" y="1202054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330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35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6035" y="3908885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7944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36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9619" y="3899260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รูปภาพ 25">
            <a:extLst>
              <a:ext uri="{FF2B5EF4-FFF2-40B4-BE49-F238E27FC236}">
                <a16:creationId xmlns:a16="http://schemas.microsoft.com/office/drawing/2014/main" id="{EE418CEB-DCD4-46FA-88C8-E1A0E55227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829626" y="1797825"/>
            <a:ext cx="4818785" cy="3614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386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70508 0.014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60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37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6035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69B3FA3B-E503-4CEE-985C-29C0AD9E14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698709" y="1868156"/>
            <a:ext cx="2999724" cy="39996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595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59635 -0.00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18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38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5621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C68BB987-4DDB-4CBF-8756-0CC364DE13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064170" y="1829204"/>
            <a:ext cx="5119358" cy="38395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55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-0.7737 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85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39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6035" y="3908885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60502A94-6D9C-42BF-A50F-313C7B64FA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2097" y="1855003"/>
            <a:ext cx="5221394" cy="3916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5995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48148E-6 L -0.73411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06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12124F9-F892-492A-8011-F7B220578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2586"/>
          </a:xfrm>
        </p:spPr>
        <p:txBody>
          <a:bodyPr>
            <a:normAutofit/>
          </a:bodyPr>
          <a:lstStyle/>
          <a:p>
            <a:r>
              <a:rPr lang="th-TH" b="1" dirty="0">
                <a:solidFill>
                  <a:schemeClr val="accent2">
                    <a:lumMod val="75000"/>
                  </a:schemeClr>
                </a:solidFill>
                <a:latin typeface="Angsana New" panose="02020603050405020304" pitchFamily="18" charset="-34"/>
              </a:rPr>
              <a:t>แผนฝึกปฏิบัติงาน</a:t>
            </a:r>
          </a:p>
        </p:txBody>
      </p:sp>
      <p:pic>
        <p:nvPicPr>
          <p:cNvPr id="4" name="รูปภาพ 1">
            <a:extLst>
              <a:ext uri="{FF2B5EF4-FFF2-40B4-BE49-F238E27FC236}">
                <a16:creationId xmlns:a16="http://schemas.microsoft.com/office/drawing/2014/main" id="{E503955B-11CE-492B-90C1-BE0199808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ตัวแทนหมายเลขสไลด์ 4">
            <a:extLst>
              <a:ext uri="{FF2B5EF4-FFF2-40B4-BE49-F238E27FC236}">
                <a16:creationId xmlns:a16="http://schemas.microsoft.com/office/drawing/2014/main" id="{3A66AF8F-5B7A-42D7-9C37-7B118EDB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4</a:t>
            </a:fld>
            <a:endParaRPr lang="en-US" sz="1200" b="1" dirty="0"/>
          </a:p>
        </p:txBody>
      </p:sp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0DE65208-7B0D-41A4-AA04-7DBE18383D50}"/>
              </a:ext>
            </a:extLst>
          </p:cNvPr>
          <p:cNvSpPr txBox="1"/>
          <p:nvPr/>
        </p:nvSpPr>
        <p:spPr>
          <a:xfrm>
            <a:off x="1072707" y="1267077"/>
            <a:ext cx="844509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cs typeface="+mj-cs"/>
              </a:rPr>
              <a:t>	สถานที่ฝึกปฏิบัติงาน มหาวิทยาลัยเนชั่น หน่วยงานเทคโนโลยีสารสนเทศ เริ่มฝึกปฏิบัติงานวันที่ 3 มิถุนายน 2562  ถึง วันที่ 12 กรกฎาคม 2562 งานที่ได้รับมอบหลาย ฝึกปฏิบัติงานเป็นจิตอาสาด้านไอที และทำเว็บไซต์ตามที่ได้รับมอบหมาย</a:t>
            </a:r>
          </a:p>
          <a:p>
            <a:endParaRPr lang="th-TH" sz="2800" dirty="0">
              <a:cs typeface="+mj-cs"/>
            </a:endParaRPr>
          </a:p>
          <a:p>
            <a:endParaRPr lang="th-TH" dirty="0">
              <a:cs typeface="+mj-cs"/>
            </a:endParaRPr>
          </a:p>
        </p:txBody>
      </p:sp>
      <p:graphicFrame>
        <p:nvGraphicFramePr>
          <p:cNvPr id="9" name="ตาราง 9">
            <a:extLst>
              <a:ext uri="{FF2B5EF4-FFF2-40B4-BE49-F238E27FC236}">
                <a16:creationId xmlns:a16="http://schemas.microsoft.com/office/drawing/2014/main" id="{FBF77318-29A0-4F35-B942-B0DFD92C8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934075"/>
              </p:ext>
            </p:extLst>
          </p:nvPr>
        </p:nvGraphicFramePr>
        <p:xfrm>
          <a:off x="677335" y="2785767"/>
          <a:ext cx="8596669" cy="266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5976">
                  <a:extLst>
                    <a:ext uri="{9D8B030D-6E8A-4147-A177-3AD203B41FA5}">
                      <a16:colId xmlns:a16="http://schemas.microsoft.com/office/drawing/2014/main" val="2678994949"/>
                    </a:ext>
                  </a:extLst>
                </a:gridCol>
                <a:gridCol w="1225581">
                  <a:extLst>
                    <a:ext uri="{9D8B030D-6E8A-4147-A177-3AD203B41FA5}">
                      <a16:colId xmlns:a16="http://schemas.microsoft.com/office/drawing/2014/main" val="4165830026"/>
                    </a:ext>
                  </a:extLst>
                </a:gridCol>
                <a:gridCol w="1142208">
                  <a:extLst>
                    <a:ext uri="{9D8B030D-6E8A-4147-A177-3AD203B41FA5}">
                      <a16:colId xmlns:a16="http://schemas.microsoft.com/office/drawing/2014/main" val="100475063"/>
                    </a:ext>
                  </a:extLst>
                </a:gridCol>
                <a:gridCol w="1067173">
                  <a:extLst>
                    <a:ext uri="{9D8B030D-6E8A-4147-A177-3AD203B41FA5}">
                      <a16:colId xmlns:a16="http://schemas.microsoft.com/office/drawing/2014/main" val="585890402"/>
                    </a:ext>
                  </a:extLst>
                </a:gridCol>
                <a:gridCol w="1067173">
                  <a:extLst>
                    <a:ext uri="{9D8B030D-6E8A-4147-A177-3AD203B41FA5}">
                      <a16:colId xmlns:a16="http://schemas.microsoft.com/office/drawing/2014/main" val="1947780756"/>
                    </a:ext>
                  </a:extLst>
                </a:gridCol>
                <a:gridCol w="1098558">
                  <a:extLst>
                    <a:ext uri="{9D8B030D-6E8A-4147-A177-3AD203B41FA5}">
                      <a16:colId xmlns:a16="http://schemas.microsoft.com/office/drawing/2014/main" val="1988539330"/>
                    </a:ext>
                  </a:extLst>
                </a:gridCol>
              </a:tblGrid>
              <a:tr h="444850"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cs typeface="+mj-cs"/>
                        </a:rPr>
                        <a:t>รายละเอียดงาน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cs typeface="+mj-cs"/>
                        </a:rPr>
                        <a:t>มิ.ย.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cs typeface="+mj-cs"/>
                        </a:rPr>
                        <a:t>ก.ค.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cs typeface="+mj-cs"/>
                        </a:rPr>
                        <a:t>ส.ค.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cs typeface="+mj-cs"/>
                        </a:rPr>
                        <a:t>ก.ย.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dirty="0">
                          <a:cs typeface="+mj-cs"/>
                        </a:rPr>
                        <a:t>ต.ค.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163621"/>
                  </a:ext>
                </a:extLst>
              </a:tr>
              <a:tr h="444850">
                <a:tc>
                  <a:txBody>
                    <a:bodyPr/>
                    <a:lstStyle/>
                    <a:p>
                      <a:r>
                        <a:rPr lang="th-TH" dirty="0">
                          <a:latin typeface="Angsana New" panose="02020603050405020304" pitchFamily="18" charset="-34"/>
                          <a:cs typeface="+mj-cs"/>
                        </a:rPr>
                        <a:t>1.ฝึกจิตอาสาด้านไอที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488933"/>
                  </a:ext>
                </a:extLst>
              </a:tr>
              <a:tr h="444850">
                <a:tc>
                  <a:txBody>
                    <a:bodyPr/>
                    <a:lstStyle/>
                    <a:p>
                      <a:r>
                        <a:rPr lang="th-TH" dirty="0">
                          <a:cs typeface="+mj-cs"/>
                        </a:rPr>
                        <a:t>2.เริ่มทำเว็บไซต์ตามที่ได้รับมอบหมาย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731700"/>
                  </a:ext>
                </a:extLst>
              </a:tr>
              <a:tr h="444850">
                <a:tc>
                  <a:txBody>
                    <a:bodyPr/>
                    <a:lstStyle/>
                    <a:p>
                      <a:r>
                        <a:rPr lang="th-TH" dirty="0">
                          <a:cs typeface="+mj-cs"/>
                        </a:rPr>
                        <a:t>3.จัดทำรูปเล่มสรุปการฝึกปฏิบัติงาน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646898"/>
                  </a:ext>
                </a:extLst>
              </a:tr>
              <a:tr h="444850">
                <a:tc>
                  <a:txBody>
                    <a:bodyPr/>
                    <a:lstStyle/>
                    <a:p>
                      <a:r>
                        <a:rPr lang="th-TH" dirty="0">
                          <a:cs typeface="+mj-cs"/>
                        </a:rPr>
                        <a:t>4.ส่งรูปเล่มสรุปการฝึกปฏิบัติงาน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168631"/>
                  </a:ext>
                </a:extLst>
              </a:tr>
              <a:tr h="444850">
                <a:tc>
                  <a:txBody>
                    <a:bodyPr/>
                    <a:lstStyle/>
                    <a:p>
                      <a:r>
                        <a:rPr lang="th-TH" dirty="0">
                          <a:cs typeface="+mj-cs"/>
                        </a:rPr>
                        <a:t>5.นำเสนอการฝึกปฏิบัติงาน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h-TH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616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0093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40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6035" y="3908885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979D2FC4-50B5-4B7A-8EB0-6F676290A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2365" y="1758458"/>
            <a:ext cx="3271640" cy="4515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741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61784 -0.015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98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41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6035" y="3908885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2701C9F0-5FF1-49D0-B670-4DBBA616C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380" y="1768673"/>
            <a:ext cx="3167583" cy="4222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368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0.73919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6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42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6035" y="3908885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C889122-FCE1-4E17-85DE-832CEF7F2DB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21871" y="3908885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รูปภาพ 17">
            <a:extLst>
              <a:ext uri="{FF2B5EF4-FFF2-40B4-BE49-F238E27FC236}">
                <a16:creationId xmlns:a16="http://schemas.microsoft.com/office/drawing/2014/main" id="{C6908679-1DBF-4F2B-90CD-2DB81F6056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406" y="1772606"/>
            <a:ext cx="5441124" cy="40808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3309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48148E-6 L -0.69375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43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571" y="3865662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700418D4-3940-4F2A-AD9A-A0D80C984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232" y="1737047"/>
            <a:ext cx="2987440" cy="3982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7007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-0.70508 -0.003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6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75224894-F4AF-4B54-B909-A49A6A08C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4934" y="3908885"/>
            <a:ext cx="1311764" cy="1810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519954A3-9DFD-4C44-94BA-B95130A3BA1C}" type="slidenum">
              <a:rPr lang="en-US" sz="1200" b="1" smtClean="0"/>
              <a:t>44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ชื่อเรื่อง 1">
            <a:extLst>
              <a:ext uri="{FF2B5EF4-FFF2-40B4-BE49-F238E27FC236}">
                <a16:creationId xmlns:a16="http://schemas.microsoft.com/office/drawing/2014/main" id="{B0021333-BB05-40AA-A0F7-E0CC7C65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77159"/>
          </a:xfrm>
        </p:spPr>
        <p:txBody>
          <a:bodyPr>
            <a:normAutofit fontScale="90000"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งานรอง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ช่วยแก้ปัญหาเกี่ยวกับด้านคอมพิวเตอร์ ของหน่วยงานภายในมหาวิทยาลัย</a:t>
            </a:r>
            <a:br>
              <a:rPr lang="th-TH" b="1" dirty="0">
                <a:solidFill>
                  <a:schemeClr val="accent1">
                    <a:lumMod val="50000"/>
                  </a:schemeClr>
                </a:solidFill>
              </a:rPr>
            </a:br>
            <a:endParaRPr lang="th-TH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5ED8C4A9-4753-416C-BF0A-91770CA8FD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83" y="3908885"/>
            <a:ext cx="1599719" cy="2132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B6B4EC-F381-4B33-A7B8-04493EEC3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921" y="3909800"/>
            <a:ext cx="1217286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566BF1B0-1858-4EFA-B379-150989C7C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4040" y="3909799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115886F5-01AC-4ABC-984A-9D636FD068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571" y="3865662"/>
            <a:ext cx="1864610" cy="13984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8DEDD6F7-866C-46ED-8159-8D6B8A9630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663005" y="2414569"/>
            <a:ext cx="1864611" cy="13984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1217B690-F477-4068-91DD-9756ADEA8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764895" y="2190345"/>
            <a:ext cx="2163577" cy="16226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3E74ADD9-9C52-4F47-AD04-B1103ED389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4028370" y="1783122"/>
            <a:ext cx="1522429" cy="2029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D0CBAA65-EBC8-42DC-96B3-CB2C2CBE2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9893" y="2643243"/>
            <a:ext cx="1522430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รูปภาพ 16">
            <a:extLst>
              <a:ext uri="{FF2B5EF4-FFF2-40B4-BE49-F238E27FC236}">
                <a16:creationId xmlns:a16="http://schemas.microsoft.com/office/drawing/2014/main" id="{4CF8A2EE-3015-4ED2-B9BA-AC01915C8E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9390" y="1788348"/>
            <a:ext cx="4992181" cy="3744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76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-0.83359 -0.00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0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D4FDCAA0-A345-4013-87CC-B907F0AD09A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45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60B70A11-FC5C-4210-A3AD-16501C35F7CC}"/>
              </a:ext>
            </a:extLst>
          </p:cNvPr>
          <p:cNvSpPr txBox="1"/>
          <p:nvPr/>
        </p:nvSpPr>
        <p:spPr>
          <a:xfrm>
            <a:off x="689768" y="56920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+mj-cs"/>
              </a:rPr>
              <a:t>ความรู้ที่ได้รับจากการฝึกปฏิบัติงาน</a:t>
            </a:r>
            <a:endParaRPr lang="th-TH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+mj-cs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D881E5A-0E79-416C-9CFE-7D6FF053D794}"/>
              </a:ext>
            </a:extLst>
          </p:cNvPr>
          <p:cNvSpPr txBox="1"/>
          <p:nvPr/>
        </p:nvSpPr>
        <p:spPr>
          <a:xfrm>
            <a:off x="689768" y="1469540"/>
            <a:ext cx="89022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Angsana New" panose="02020603050405020304" pitchFamily="18" charset="-34"/>
                <a:cs typeface="+mj-cs"/>
              </a:rPr>
              <a:t>	ความรู้และประโยชน์ที่ได้จากการฝึกงานที่สถานประกอบการ มหาวิทยาลัยเนชั่น ข้าพเจ้าได้รู้จัก การตรงต่อเวลาความเสียสละ ความขยันหมั่นเพียรของตัวเอง ใฝ่เรียนใฝ่รู้ ความกล้าที่จะเข้าไปขอคำปรึกษาจากท่านอาจารย์ และพี่ๆ คอยดูแล </a:t>
            </a:r>
          </a:p>
          <a:p>
            <a:pPr algn="thaiDist"/>
            <a:r>
              <a:rPr lang="th-TH" sz="2800" dirty="0">
                <a:latin typeface="Angsana New" panose="02020603050405020304" pitchFamily="18" charset="-34"/>
                <a:cs typeface="+mj-cs"/>
              </a:rPr>
              <a:t>	</a:t>
            </a:r>
          </a:p>
          <a:p>
            <a:pPr algn="thaiDist"/>
            <a:r>
              <a:rPr lang="th-TH" sz="2800" dirty="0">
                <a:latin typeface="Angsana New" panose="02020603050405020304" pitchFamily="18" charset="-34"/>
                <a:cs typeface="+mj-cs"/>
              </a:rPr>
              <a:t>	ได้เรียนรู้ถึงวิธีการทำเว็บไซต์ โดยใช้ โปรแกรม </a:t>
            </a:r>
            <a:r>
              <a:rPr lang="en-US" sz="2800" dirty="0" err="1">
                <a:latin typeface="Angsana New" panose="02020603050405020304" pitchFamily="18" charset="-34"/>
                <a:cs typeface="+mj-cs"/>
              </a:rPr>
              <a:t>Xampp</a:t>
            </a:r>
            <a:r>
              <a:rPr lang="en-US" sz="2800" dirty="0">
                <a:latin typeface="Angsana New" panose="02020603050405020304" pitchFamily="18" charset="-34"/>
                <a:cs typeface="+mj-cs"/>
              </a:rPr>
              <a:t> ,</a:t>
            </a:r>
            <a:r>
              <a:rPr lang="th-TH" sz="2800" dirty="0">
                <a:latin typeface="Angsana New" panose="02020603050405020304" pitchFamily="18" charset="-34"/>
                <a:cs typeface="+mj-cs"/>
              </a:rPr>
              <a:t> โปรแกรม </a:t>
            </a:r>
            <a:r>
              <a:rPr lang="en-US" sz="2800" dirty="0">
                <a:latin typeface="Angsana New" panose="02020603050405020304" pitchFamily="18" charset="-34"/>
                <a:cs typeface="+mj-cs"/>
              </a:rPr>
              <a:t>Sublime </a:t>
            </a:r>
            <a:r>
              <a:rPr lang="th-TH" sz="2800" dirty="0">
                <a:latin typeface="Angsana New" panose="02020603050405020304" pitchFamily="18" charset="-34"/>
                <a:cs typeface="+mj-cs"/>
              </a:rPr>
              <a:t>ใน</a:t>
            </a:r>
            <a:r>
              <a:rPr lang="th-TH" sz="2800" dirty="0" err="1">
                <a:latin typeface="Angsana New" panose="02020603050405020304" pitchFamily="18" charset="-34"/>
                <a:cs typeface="+mj-cs"/>
              </a:rPr>
              <a:t>การทำ</a:t>
            </a:r>
            <a:r>
              <a:rPr lang="th-TH" sz="2800" dirty="0">
                <a:latin typeface="Angsana New" panose="02020603050405020304" pitchFamily="18" charset="-34"/>
                <a:cs typeface="+mj-cs"/>
              </a:rPr>
              <a:t> และยังได้เรียนรู้เกี่ยวกับการใช้งาน ภาษา </a:t>
            </a:r>
            <a:r>
              <a:rPr lang="en-US" sz="2800" dirty="0">
                <a:latin typeface="Angsana New" panose="02020603050405020304" pitchFamily="18" charset="-34"/>
                <a:cs typeface="+mj-cs"/>
              </a:rPr>
              <a:t>PHP , </a:t>
            </a:r>
            <a:r>
              <a:rPr lang="th-TH" sz="2800" dirty="0">
                <a:latin typeface="Angsana New" panose="02020603050405020304" pitchFamily="18" charset="-34"/>
                <a:cs typeface="+mj-cs"/>
              </a:rPr>
              <a:t>การนำ </a:t>
            </a:r>
            <a:r>
              <a:rPr lang="en-US" dirty="0">
                <a:cs typeface="+mj-cs"/>
              </a:rPr>
              <a:t>Bootstrap </a:t>
            </a:r>
            <a:r>
              <a:rPr lang="th-TH" sz="2800" dirty="0">
                <a:cs typeface="+mj-cs"/>
              </a:rPr>
              <a:t>มาใช้งาน </a:t>
            </a:r>
            <a:endParaRPr lang="th-TH" sz="24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442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0CCE718-405F-463E-9AF9-7C9AD1A993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46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4519EC8-A7CB-4502-9A7D-86563A43E4C4}"/>
              </a:ext>
            </a:extLst>
          </p:cNvPr>
          <p:cNvSpPr txBox="1"/>
          <p:nvPr/>
        </p:nvSpPr>
        <p:spPr>
          <a:xfrm>
            <a:off x="852294" y="993403"/>
            <a:ext cx="59650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+mj-cs"/>
              </a:rPr>
              <a:t>ประโยชน์ที่ได้รับจากการฝึกปฏิบัติงาน</a:t>
            </a:r>
            <a:endParaRPr lang="th-TH" sz="40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+mj-cs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BDA36963-B351-410E-91BF-670E26E1C9A0}"/>
              </a:ext>
            </a:extLst>
          </p:cNvPr>
          <p:cNvSpPr txBox="1"/>
          <p:nvPr/>
        </p:nvSpPr>
        <p:spPr>
          <a:xfrm>
            <a:off x="1561403" y="1701289"/>
            <a:ext cx="737092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1.ได้รับประสบการณจริงตามสาขาวิชาที่เรียน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2. ได้ฝึกทักษะวิชาชีพและทักษะชีวิต มีความมั่นใจในการปฏิบัติงานมากขึ้น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3. สามารถคิดเป็น ทําเป็น จัดการและแก้ปัญหาได้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4. มีบุคลิกภาพ เจตคติและกิจนิสัยที่ดีในการทำงานอาชีพ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5. มีความรับผิดชอบต่องานและความตรงต่อเวลา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6. มีข้อมูลในการเลือกสายงานเพื่อการประกอบอาชีพ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endParaRPr lang="th-TH" sz="2800" dirty="0">
              <a:latin typeface="Angsana New" panose="02020603050405020304" pitchFamily="18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144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2C138FF0-00D0-49C9-8E78-E383ED5A6E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47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722D2BE5-0FAC-47C6-8C43-86C1E167399F}"/>
              </a:ext>
            </a:extLst>
          </p:cNvPr>
          <p:cNvSpPr txBox="1"/>
          <p:nvPr/>
        </p:nvSpPr>
        <p:spPr>
          <a:xfrm>
            <a:off x="753128" y="956410"/>
            <a:ext cx="6385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+mj-cs"/>
              </a:rPr>
              <a:t>ปัญหาและอุปสรรคจากการฝึกปฏิบัติงาน</a:t>
            </a:r>
            <a:endParaRPr lang="en-US" sz="40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+mj-cs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DD9F7BA7-69F3-4309-A5A5-AACDBBD1A829}"/>
              </a:ext>
            </a:extLst>
          </p:cNvPr>
          <p:cNvSpPr txBox="1"/>
          <p:nvPr/>
        </p:nvSpPr>
        <p:spPr>
          <a:xfrm>
            <a:off x="1495177" y="1764854"/>
            <a:ext cx="76001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1. ปัญหาด้านการปฎิบัติงาน มาสายหรือเข้ามาทำงานช้า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2. นักศึกษามีความรู้ด้านภาษา </a:t>
            </a:r>
            <a:r>
              <a:rPr lang="en-US" sz="2800" dirty="0">
                <a:latin typeface="Angsana New" panose="02020603050405020304" pitchFamily="18" charset="-34"/>
                <a:cs typeface="+mj-cs"/>
              </a:rPr>
              <a:t>PHP </a:t>
            </a:r>
            <a:r>
              <a:rPr lang="th-TH" sz="2800" dirty="0">
                <a:latin typeface="Angsana New" panose="02020603050405020304" pitchFamily="18" charset="-34"/>
                <a:cs typeface="+mj-cs"/>
              </a:rPr>
              <a:t>น้อย ทำให้เกิดความล่าช้าในเวลาทำงาน</a:t>
            </a: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	ในกรณีมีปัญหา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3. นักศึกษามีความล่าช้า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4. ไม่ชำนาญในงานที่ทำ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5. ไม่เข้าใจงานที่ได้รับมอบหมาย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  <a:p>
            <a:r>
              <a:rPr lang="th-TH" sz="2800" dirty="0">
                <a:latin typeface="Angsana New" panose="02020603050405020304" pitchFamily="18" charset="-34"/>
                <a:cs typeface="+mj-cs"/>
              </a:rPr>
              <a:t>6. ใช้คำสั่งในการทำงานไม่เป็น</a:t>
            </a:r>
            <a:endParaRPr lang="en-US" sz="2800" dirty="0">
              <a:latin typeface="Angsana New" panose="02020603050405020304" pitchFamily="18" charset="-34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618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ADA72AB5-FA1A-4CD4-862A-D75D1966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48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AAFA95A-C5C7-432B-91B1-F7A229896996}"/>
              </a:ext>
            </a:extLst>
          </p:cNvPr>
          <p:cNvSpPr txBox="1"/>
          <p:nvPr/>
        </p:nvSpPr>
        <p:spPr>
          <a:xfrm>
            <a:off x="713571" y="1031193"/>
            <a:ext cx="4209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ข้อเสนอแนะในการฝึกปฏิบัติงาน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9C76293F-FB63-488F-97C3-87ADA260182C}"/>
              </a:ext>
            </a:extLst>
          </p:cNvPr>
          <p:cNvSpPr txBox="1"/>
          <p:nvPr/>
        </p:nvSpPr>
        <p:spPr>
          <a:xfrm>
            <a:off x="795170" y="1790640"/>
            <a:ext cx="87398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cs typeface="+mj-cs"/>
              </a:rPr>
              <a:t>	</a:t>
            </a:r>
            <a:r>
              <a:rPr lang="th-TH" sz="2800" dirty="0">
                <a:cs typeface="+mj-cs"/>
              </a:rPr>
              <a:t>1. ควรศึกษาหาความรู้ และฝึกทักษะการเขียนโปรแกรมด้านหลักการใช้ภาษา </a:t>
            </a:r>
            <a:r>
              <a:rPr lang="en-US" sz="2400" dirty="0">
                <a:cs typeface="+mj-cs"/>
              </a:rPr>
              <a:t>PHP</a:t>
            </a:r>
            <a:r>
              <a:rPr lang="th-TH" sz="2800" b="1" dirty="0">
                <a:cs typeface="+mj-cs"/>
              </a:rPr>
              <a:t> </a:t>
            </a:r>
          </a:p>
          <a:p>
            <a:r>
              <a:rPr lang="th-TH" sz="2800" dirty="0">
                <a:cs typeface="+mj-cs"/>
              </a:rPr>
              <a:t>และการใช้งานองค์ประกอบใน</a:t>
            </a:r>
            <a:r>
              <a:rPr lang="th-TH" sz="2800" dirty="0" err="1">
                <a:cs typeface="+mj-cs"/>
              </a:rPr>
              <a:t>การทำ</a:t>
            </a:r>
            <a:r>
              <a:rPr lang="th-TH" sz="2800" dirty="0">
                <a:cs typeface="+mj-cs"/>
              </a:rPr>
              <a:t>เว็บไซต์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	2. เพิ่มเวลาในการศึกษา และให้คำปรึกษาจากพี่เลี้ยงหรือผู้ดูแลการฝึกงานเพิ่มขึ้น</a:t>
            </a:r>
            <a:endParaRPr lang="en-US" sz="2800" dirty="0">
              <a:cs typeface="+mj-cs"/>
            </a:endParaRPr>
          </a:p>
          <a:p>
            <a:endParaRPr lang="th-TH" sz="28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32292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D8E838A-9857-404B-AC0B-D0120DBE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6645" y="4151985"/>
            <a:ext cx="969803" cy="1338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871B08C-BFFC-4036-815F-57FD72FD0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850" y="4147561"/>
            <a:ext cx="1136299" cy="15147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74975E6D-B7F2-4C9B-9283-FB0E54ED2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2031" y="4151985"/>
            <a:ext cx="581570" cy="775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BD0EDEE9-5FF3-4760-B3A3-A7765AC020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60" y="4151985"/>
            <a:ext cx="1404731" cy="10535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8376EFC6-8FCF-47ED-8C26-438EE7FD3A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3908" y="4147561"/>
            <a:ext cx="1522431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95340B7-1E61-4D83-9D30-7B5BE70860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229363" y="2917939"/>
            <a:ext cx="1522431" cy="1141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90AB0C41-E91F-447F-855B-655FA3B6F3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2617838" y="3155363"/>
            <a:ext cx="1205866" cy="9043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51B07A03-5029-4BF9-9B8D-6350A5458C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923601" y="2451943"/>
            <a:ext cx="1205865" cy="1607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400BC8B6-71D7-4367-A12E-4ED31170C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1691" y="3388494"/>
            <a:ext cx="895024" cy="671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สี่เหลี่ยมผืนผ้า 16">
            <a:extLst>
              <a:ext uri="{FF2B5EF4-FFF2-40B4-BE49-F238E27FC236}">
                <a16:creationId xmlns:a16="http://schemas.microsoft.com/office/drawing/2014/main" id="{7DFDD6AA-DA80-4245-AF6B-7CF840822C1D}"/>
              </a:ext>
            </a:extLst>
          </p:cNvPr>
          <p:cNvSpPr/>
          <p:nvPr/>
        </p:nvSpPr>
        <p:spPr>
          <a:xfrm>
            <a:off x="759514" y="589895"/>
            <a:ext cx="5415265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115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ขอบคุณครับ</a:t>
            </a:r>
          </a:p>
        </p:txBody>
      </p:sp>
    </p:spTree>
    <p:extLst>
      <p:ext uri="{BB962C8B-B14F-4D97-AF65-F5344CB8AC3E}">
        <p14:creationId xmlns:p14="http://schemas.microsoft.com/office/powerpoint/2010/main" val="4101267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25FF77C-BED0-4CA5-83FF-0FAF1F068EF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8CC4D658-9C96-4FE3-99D1-CB391A96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97554"/>
            <a:ext cx="8596668" cy="966952"/>
          </a:xfrm>
        </p:spPr>
        <p:txBody>
          <a:bodyPr>
            <a:noAutofit/>
          </a:bodyPr>
          <a:lstStyle/>
          <a:p>
            <a:r>
              <a:rPr lang="th-TH" b="1" dirty="0">
                <a:solidFill>
                  <a:schemeClr val="accent2">
                    <a:lumMod val="75000"/>
                  </a:schemeClr>
                </a:solidFill>
              </a:rPr>
              <a:t>หน้าที่ความรับผิดชอบในงาน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endParaRPr lang="th-T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C4804CCD-787E-4D72-8BAD-A7B1C782D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872" y="1049973"/>
            <a:ext cx="8596668" cy="4876087"/>
          </a:xfrm>
        </p:spPr>
        <p:txBody>
          <a:bodyPr>
            <a:normAutofit/>
          </a:bodyPr>
          <a:lstStyle/>
          <a:p>
            <a:r>
              <a:rPr lang="th-TH" sz="2800" dirty="0">
                <a:cs typeface="+mj-cs"/>
              </a:rPr>
              <a:t>ปฏิบัติงานตามภาระหน้าที่ ที่ได้รับมอบหมายทันกำหนดภายใต้คำแนะนำ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รับรู้สภาพปัญหาที่เกี่ยวข้องกับงานของตนเอง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ปฏิบัติงานบรรลุเป้าหมายตามนโยบายและแผนเสร็จทันเวลาที่กำหนด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วิเคราะห์และแก้ไขปัญหาเฉพาะหน้าที่มีผลกระทบต่องานได้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วางแผนการดำเนินงานและปฏิบัติจนบรรลุวัตถุประสงค์ และเป้าหมาย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รับรู้ วิเคราะห์ และประเมินสถานการณ์ สภาพปัญหา และสภาพแวดล้อม ทั้งภายในและภายนอก และมีการวางแผนเตรียมรับสถานการณ์ต่าง ๆ ได้อย่างเหมาะสม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พัฒนาและสร้างสรรค์งาน</a:t>
            </a:r>
            <a:endParaRPr lang="en-US" sz="2800" dirty="0">
              <a:cs typeface="+mj-cs"/>
            </a:endParaRPr>
          </a:p>
          <a:p>
            <a:r>
              <a:rPr lang="th-TH" sz="2800" dirty="0">
                <a:cs typeface="+mj-cs"/>
              </a:rPr>
              <a:t>มีความรับผิดชอบและตรงต่อเวลา</a:t>
            </a:r>
            <a:endParaRPr lang="en-US" sz="2800" dirty="0">
              <a:cs typeface="+mj-cs"/>
            </a:endParaRP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201CF3B-8BD8-4E0E-96F8-F9E7756F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5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90CC0A18-B6C3-473C-9FDA-05BB99AD2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567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09AE343-334E-40AE-AEC8-36BB603035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C0F0D1E-1B30-454C-9C3A-DE4606F0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6234"/>
          </a:xfrm>
        </p:spPr>
        <p:txBody>
          <a:bodyPr>
            <a:normAutofit/>
          </a:bodyPr>
          <a:lstStyle/>
          <a:p>
            <a:r>
              <a:rPr lang="th-TH" b="1" dirty="0">
                <a:solidFill>
                  <a:schemeClr val="accent2">
                    <a:lumMod val="75000"/>
                  </a:schemeClr>
                </a:solidFill>
              </a:rPr>
              <a:t>งานที่ได้รับมอบหมาย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DD9E3D5-7735-4DA5-BCFA-2F94C269B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219" y="1355834"/>
            <a:ext cx="8596668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h-TH" sz="3200" b="1" dirty="0">
                <a:solidFill>
                  <a:schemeClr val="accent1">
                    <a:lumMod val="50000"/>
                  </a:schemeClr>
                </a:solidFill>
                <a:cs typeface="+mj-cs"/>
              </a:rPr>
              <a:t>งานหลัก</a:t>
            </a:r>
            <a:endParaRPr lang="th-TH" sz="3200" dirty="0">
              <a:cs typeface="+mj-cs"/>
            </a:endParaRPr>
          </a:p>
          <a:p>
            <a:r>
              <a:rPr lang="th-TH" sz="2800" dirty="0">
                <a:cs typeface="+mj-cs"/>
              </a:rPr>
              <a:t>ศึกษาเกี่ยวกับการลง </a:t>
            </a:r>
            <a:r>
              <a:rPr lang="en-US" sz="2400" dirty="0">
                <a:cs typeface="+mj-cs"/>
              </a:rPr>
              <a:t>Windows 10</a:t>
            </a:r>
          </a:p>
          <a:p>
            <a:r>
              <a:rPr lang="th-TH" sz="2800" dirty="0">
                <a:cs typeface="+mj-cs"/>
              </a:rPr>
              <a:t>ศึกษาเกี่ยวกับ</a:t>
            </a:r>
            <a:r>
              <a:rPr lang="th-TH" sz="2800" dirty="0" err="1">
                <a:cs typeface="+mj-cs"/>
              </a:rPr>
              <a:t>การทำ</a:t>
            </a:r>
            <a:r>
              <a:rPr lang="th-TH" sz="2800" dirty="0">
                <a:cs typeface="+mj-cs"/>
              </a:rPr>
              <a:t>เว็บไซต์ด้วยภาษา </a:t>
            </a:r>
            <a:r>
              <a:rPr lang="en-US" sz="2400" dirty="0">
                <a:cs typeface="+mj-cs"/>
              </a:rPr>
              <a:t>PHP</a:t>
            </a:r>
          </a:p>
          <a:p>
            <a:r>
              <a:rPr lang="th-TH" sz="2800" dirty="0">
                <a:cs typeface="+mj-cs"/>
              </a:rPr>
              <a:t>ทำเว็บไซต์ตามที่ได้รับมอบหมาย</a:t>
            </a:r>
          </a:p>
          <a:p>
            <a:pPr marL="0" indent="0">
              <a:buNone/>
            </a:pPr>
            <a:endParaRPr lang="th-TH" sz="2800" dirty="0">
              <a:cs typeface="+mj-cs"/>
            </a:endParaRPr>
          </a:p>
          <a:p>
            <a:pPr marL="0" indent="0">
              <a:buNone/>
            </a:pPr>
            <a:r>
              <a:rPr lang="th-TH" sz="3200" b="1" dirty="0">
                <a:solidFill>
                  <a:schemeClr val="accent1">
                    <a:lumMod val="50000"/>
                  </a:schemeClr>
                </a:solidFill>
                <a:cs typeface="+mj-cs"/>
              </a:rPr>
              <a:t>งานรอง</a:t>
            </a:r>
          </a:p>
          <a:p>
            <a:r>
              <a:rPr lang="th-TH" sz="2800" dirty="0">
                <a:cs typeface="+mj-cs"/>
              </a:rPr>
              <a:t>ช่วยแก้ปัญหาเกี่ยวกับด้านคอมพิวเตอร์ ของหน่วยงานภายในมหาวิทยาลัย</a:t>
            </a:r>
          </a:p>
          <a:p>
            <a:pPr marL="0" indent="0">
              <a:buNone/>
            </a:pPr>
            <a:endParaRPr lang="th-TH" sz="2800" dirty="0">
              <a:cs typeface="+mj-cs"/>
            </a:endParaRPr>
          </a:p>
          <a:p>
            <a:endParaRPr lang="th-TH" sz="2000" dirty="0"/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F1923AF1-8D63-445C-9765-AFC101E5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6</a:t>
            </a:fld>
            <a:endParaRPr lang="en-US" sz="1200" b="1" dirty="0"/>
          </a:p>
        </p:txBody>
      </p:sp>
      <p:pic>
        <p:nvPicPr>
          <p:cNvPr id="6" name="รูปภาพ 1">
            <a:extLst>
              <a:ext uri="{FF2B5EF4-FFF2-40B4-BE49-F238E27FC236}">
                <a16:creationId xmlns:a16="http://schemas.microsoft.com/office/drawing/2014/main" id="{2B5CD644-98A1-4896-8527-310F0AD29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06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รูปภาพ 10">
            <a:extLst>
              <a:ext uri="{FF2B5EF4-FFF2-40B4-BE49-F238E27FC236}">
                <a16:creationId xmlns:a16="http://schemas.microsoft.com/office/drawing/2014/main" id="{6EAFE450-69A5-492A-BF11-4B2BDAA1D7B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2FE7A3A-D13B-47BC-8581-C042E884D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90" y="1343671"/>
            <a:ext cx="7281010" cy="4095568"/>
          </a:xfrm>
          <a:prstGeom prst="rect">
            <a:avLst/>
          </a:prstGeom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20F35394-CDF0-4A4D-9119-422B8FB17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93531"/>
          </a:xfrm>
        </p:spPr>
        <p:txBody>
          <a:bodyPr>
            <a:normAutofit/>
          </a:bodyPr>
          <a:lstStyle/>
          <a:p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งานหลัง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th-TH" sz="4000" b="1" dirty="0">
                <a:solidFill>
                  <a:schemeClr val="accent1">
                    <a:lumMod val="50000"/>
                  </a:schemeClr>
                </a:solidFill>
              </a:rPr>
              <a:t> จัดทำเว็บไซต์ตามที่ได้รับมอบหมาย</a:t>
            </a:r>
          </a:p>
        </p:txBody>
      </p:sp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E031ADF0-1236-4DD0-BFA0-42B5AE19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7</a:t>
            </a:fld>
            <a:endParaRPr lang="en-US" sz="1200" b="1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85785D01-05E2-4835-9354-1E0AACCB68CA}"/>
              </a:ext>
            </a:extLst>
          </p:cNvPr>
          <p:cNvSpPr txBox="1"/>
          <p:nvPr/>
        </p:nvSpPr>
        <p:spPr>
          <a:xfrm>
            <a:off x="4238928" y="5575490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1 หน้าแรก</a:t>
            </a:r>
            <a:endParaRPr lang="en-US" sz="2400" dirty="0">
              <a:cs typeface="+mj-cs"/>
            </a:endParaRPr>
          </a:p>
          <a:p>
            <a:endParaRPr lang="th-TH" sz="2400" dirty="0">
              <a:cs typeface="+mj-cs"/>
            </a:endParaRPr>
          </a:p>
        </p:txBody>
      </p:sp>
      <p:pic>
        <p:nvPicPr>
          <p:cNvPr id="9" name="รูปภาพ 1">
            <a:extLst>
              <a:ext uri="{FF2B5EF4-FFF2-40B4-BE49-F238E27FC236}">
                <a16:creationId xmlns:a16="http://schemas.microsoft.com/office/drawing/2014/main" id="{39CB8E25-5D66-4A3A-9BD8-B0561A0DC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ลูกศร: ลง 9">
            <a:extLst>
              <a:ext uri="{FF2B5EF4-FFF2-40B4-BE49-F238E27FC236}">
                <a16:creationId xmlns:a16="http://schemas.microsoft.com/office/drawing/2014/main" id="{699F67BA-060B-438C-8C7B-B4C2A731C490}"/>
              </a:ext>
            </a:extLst>
          </p:cNvPr>
          <p:cNvSpPr/>
          <p:nvPr/>
        </p:nvSpPr>
        <p:spPr>
          <a:xfrm rot="12975137">
            <a:off x="1103910" y="1486903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2035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69B287FC-8AAF-486A-A672-677C196B3A2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B2BCF161-8CD3-4EDA-B095-4881192CB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89" y="475854"/>
            <a:ext cx="7200000" cy="4050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8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1040462" y="4661691"/>
            <a:ext cx="83279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400" dirty="0">
                <a:cs typeface="+mj-cs"/>
              </a:rPr>
              <a:t>รูปที่ 2 หน้า </a:t>
            </a:r>
            <a:r>
              <a:rPr lang="en-US" dirty="0">
                <a:cs typeface="+mj-cs"/>
              </a:rPr>
              <a:t>New model </a:t>
            </a:r>
            <a:r>
              <a:rPr lang="th-TH" sz="2400" dirty="0">
                <a:cs typeface="+mj-cs"/>
              </a:rPr>
              <a:t>เป็นหน้าที่นำเสนอเกี่ยวกับข้อมูลของรถมอเตอร์ไซค์ที่กำลังจะเข้ามาใหม่</a:t>
            </a:r>
          </a:p>
          <a:p>
            <a:r>
              <a:rPr lang="th-TH" sz="2400" dirty="0">
                <a:cs typeface="+mj-cs"/>
              </a:rPr>
              <a:t>								ในปี 2020</a:t>
            </a:r>
            <a:endParaRPr lang="en-US" sz="2400" dirty="0">
              <a:cs typeface="+mj-cs"/>
            </a:endParaRPr>
          </a:p>
          <a:p>
            <a:endParaRPr lang="th-TH" dirty="0">
              <a:cs typeface="+mj-cs"/>
            </a:endParaRPr>
          </a:p>
        </p:txBody>
      </p:sp>
      <p:sp>
        <p:nvSpPr>
          <p:cNvPr id="9" name="ลูกศร: ลง 8">
            <a:extLst>
              <a:ext uri="{FF2B5EF4-FFF2-40B4-BE49-F238E27FC236}">
                <a16:creationId xmlns:a16="http://schemas.microsoft.com/office/drawing/2014/main" id="{0FE4F1AB-B000-4F9B-9DF3-BC9CFAD889D3}"/>
              </a:ext>
            </a:extLst>
          </p:cNvPr>
          <p:cNvSpPr/>
          <p:nvPr/>
        </p:nvSpPr>
        <p:spPr>
          <a:xfrm rot="9208540">
            <a:off x="7541224" y="600529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550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DD604868-1F82-4E7F-B641-70D7C4EA2E2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151540" y="1563737"/>
            <a:ext cx="6287432" cy="3510779"/>
          </a:xfrm>
          <a:prstGeom prst="rect">
            <a:avLst/>
          </a:prstGeom>
        </p:spPr>
      </p:pic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38BA5CF2-982F-4F0C-8B61-E9052E04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61" y="882868"/>
            <a:ext cx="7200000" cy="4050000"/>
          </a:xfrm>
          <a:prstGeom prst="rect">
            <a:avLst/>
          </a:prstGeom>
        </p:spPr>
      </p:pic>
      <p:sp>
        <p:nvSpPr>
          <p:cNvPr id="4" name="ตัวแทนหมายเลขสไลด์ 3">
            <a:extLst>
              <a:ext uri="{FF2B5EF4-FFF2-40B4-BE49-F238E27FC236}">
                <a16:creationId xmlns:a16="http://schemas.microsoft.com/office/drawing/2014/main" id="{4ABFDC66-1F2C-426D-B96D-6EEE279C8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z="1200" b="1" smtClean="0"/>
              <a:t>9</a:t>
            </a:fld>
            <a:endParaRPr lang="en-US" sz="1200" b="1" dirty="0"/>
          </a:p>
        </p:txBody>
      </p:sp>
      <p:pic>
        <p:nvPicPr>
          <p:cNvPr id="5" name="รูปภาพ 1">
            <a:extLst>
              <a:ext uri="{FF2B5EF4-FFF2-40B4-BE49-F238E27FC236}">
                <a16:creationId xmlns:a16="http://schemas.microsoft.com/office/drawing/2014/main" id="{E94E105A-FC27-4454-8C46-6FB572CE4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2" y="5926060"/>
            <a:ext cx="1598108" cy="690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D074A40-98D7-416E-96D2-BEC7BE34F5D3}"/>
              </a:ext>
            </a:extLst>
          </p:cNvPr>
          <p:cNvSpPr txBox="1"/>
          <p:nvPr/>
        </p:nvSpPr>
        <p:spPr>
          <a:xfrm>
            <a:off x="2441325" y="5083018"/>
            <a:ext cx="5458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400" dirty="0">
                <a:cs typeface="+mj-cs"/>
              </a:rPr>
              <a:t>รูปที่ 3 หน้า </a:t>
            </a:r>
            <a:r>
              <a:rPr lang="en-US" dirty="0">
                <a:cs typeface="+mj-cs"/>
              </a:rPr>
              <a:t>Bike</a:t>
            </a:r>
            <a:r>
              <a:rPr lang="th-TH" sz="2400" dirty="0">
                <a:cs typeface="+mj-cs"/>
              </a:rPr>
              <a:t> อธิบายเกี่ยวกับรถมอเตอร์ไซค์รุ่นที่</a:t>
            </a:r>
            <a:r>
              <a:rPr lang="en-US" sz="2400" dirty="0">
                <a:cs typeface="+mj-cs"/>
              </a:rPr>
              <a:t> </a:t>
            </a:r>
            <a:r>
              <a:rPr lang="en-US" dirty="0">
                <a:cs typeface="+mj-cs"/>
              </a:rPr>
              <a:t>Top</a:t>
            </a:r>
            <a:r>
              <a:rPr lang="en-US" sz="2400" dirty="0">
                <a:cs typeface="+mj-cs"/>
              </a:rPr>
              <a:t> </a:t>
            </a:r>
            <a:r>
              <a:rPr lang="th-TH" sz="2400" dirty="0">
                <a:cs typeface="+mj-cs"/>
              </a:rPr>
              <a:t>ที่สุด</a:t>
            </a:r>
            <a:endParaRPr lang="en-US" sz="2400" dirty="0">
              <a:cs typeface="+mj-cs"/>
            </a:endParaRPr>
          </a:p>
        </p:txBody>
      </p:sp>
      <p:sp>
        <p:nvSpPr>
          <p:cNvPr id="7" name="ลูกศร: ลง 6">
            <a:extLst>
              <a:ext uri="{FF2B5EF4-FFF2-40B4-BE49-F238E27FC236}">
                <a16:creationId xmlns:a16="http://schemas.microsoft.com/office/drawing/2014/main" id="{222E6B3F-B7E7-421C-BB4C-7B186EBD0B8F}"/>
              </a:ext>
            </a:extLst>
          </p:cNvPr>
          <p:cNvSpPr/>
          <p:nvPr/>
        </p:nvSpPr>
        <p:spPr>
          <a:xfrm rot="3297107">
            <a:off x="5490838" y="3491965"/>
            <a:ext cx="497150" cy="975565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048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theme/theme1.xml><?xml version="1.0" encoding="utf-8"?>
<a:theme xmlns:a="http://schemas.openxmlformats.org/drawingml/2006/main" name="เหลี่ยมเพชร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2574</TotalTime>
  <Words>909</Words>
  <Application>Microsoft Office PowerPoint</Application>
  <PresentationFormat>แบบจอกว้าง</PresentationFormat>
  <Paragraphs>173</Paragraphs>
  <Slides>49</Slides>
  <Notes>12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49</vt:i4>
      </vt:variant>
    </vt:vector>
  </HeadingPairs>
  <TitlesOfParts>
    <vt:vector size="55" baseType="lpstr">
      <vt:lpstr>Angsana New</vt:lpstr>
      <vt:lpstr>Arial</vt:lpstr>
      <vt:lpstr>Calibri</vt:lpstr>
      <vt:lpstr>Trebuchet MS</vt:lpstr>
      <vt:lpstr>Wingdings 3</vt:lpstr>
      <vt:lpstr>เหลี่ยมเพชร</vt:lpstr>
      <vt:lpstr>นำเสนอผลการฝึกงาน</vt:lpstr>
      <vt:lpstr>ข้อมูลส่วนตัว</vt:lpstr>
      <vt:lpstr>แผนก งานเทคโนโลยีสารสนเทศ</vt:lpstr>
      <vt:lpstr>แผนฝึกปฏิบัติงาน</vt:lpstr>
      <vt:lpstr>หน้าที่ความรับผิดชอบในงาน </vt:lpstr>
      <vt:lpstr>งานที่ได้รับมอบหมาย</vt:lpstr>
      <vt:lpstr>งานหลัง : จัดทำเว็บไซต์ตามที่ได้รับมอบหมาย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งานรอง : ช่วยแก้ปัญหาเกี่ยวกับด้านคอมพิวเตอร์ ของหน่วยงานภายในมหาวิทยาลัย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นำเสนอผลการฝึกงาน</dc:title>
  <dc:creator>nattapat.kummoon@gmail.com</dc:creator>
  <cp:lastModifiedBy>nattapat.kummoon@gmail.com</cp:lastModifiedBy>
  <cp:revision>57</cp:revision>
  <dcterms:created xsi:type="dcterms:W3CDTF">2019-10-13T13:13:15Z</dcterms:created>
  <dcterms:modified xsi:type="dcterms:W3CDTF">2019-10-18T08:14:28Z</dcterms:modified>
</cp:coreProperties>
</file>